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6" r:id="rId2"/>
    <p:sldId id="285" r:id="rId3"/>
    <p:sldId id="271" r:id="rId4"/>
    <p:sldId id="258" r:id="rId5"/>
    <p:sldId id="267" r:id="rId6"/>
    <p:sldId id="259" r:id="rId7"/>
    <p:sldId id="268" r:id="rId8"/>
    <p:sldId id="269" r:id="rId9"/>
    <p:sldId id="270" r:id="rId10"/>
    <p:sldId id="260" r:id="rId11"/>
    <p:sldId id="261" r:id="rId12"/>
    <p:sldId id="265" r:id="rId13"/>
    <p:sldId id="266" r:id="rId14"/>
    <p:sldId id="274" r:id="rId15"/>
    <p:sldId id="273" r:id="rId16"/>
    <p:sldId id="281" r:id="rId17"/>
    <p:sldId id="282" r:id="rId18"/>
    <p:sldId id="283"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2" d="100"/>
          <a:sy n="72" d="100"/>
        </p:scale>
        <p:origin x="-581" y="8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2E1DC-E45A-49D6-AAF4-797D16E135FE}" type="datetimeFigureOut">
              <a:rPr lang="ro-RO" smtClean="0"/>
              <a:t>29.07.2020</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E5053-EE85-43FF-85F4-4E4161FBDEBE}" type="slidenum">
              <a:rPr lang="ro-RO" smtClean="0"/>
              <a:t>‹#›</a:t>
            </a:fld>
            <a:endParaRPr lang="ro-RO"/>
          </a:p>
        </p:txBody>
      </p:sp>
    </p:spTree>
    <p:extLst>
      <p:ext uri="{BB962C8B-B14F-4D97-AF65-F5344CB8AC3E}">
        <p14:creationId xmlns:p14="http://schemas.microsoft.com/office/powerpoint/2010/main" val="266250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7/29/2020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7/29/2020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7/29/2020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pestre.ro/stimulator-atonik-ortonitrofenolat-de-sodiu-02-paranitrofenolat-de-sodiu-03-5-nitroguaiacolat-de-sodiu-01asahi_22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PBryOlwxy8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jy5gxB7AUPQ"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reate.kahoot.it/share/lucrari-de-ingrijire-a-rasadurilor/5e6a12aa-2f1f-4b5c-a16f-1981dd34d0c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earningapps.org/135583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ro/url?sa=i&amp;rct=j&amp;q=&amp;esrc=s&amp;source=images&amp;cd=&amp;ved=2ahUKEwjD6s6jxqfiAhUSGuwKHaNTClUQjRx6BAgBEAU&amp;url=https://www.pinterest.com/pin/163044448988397071/&amp;psig=AOvVaw01tPfDRQpAW_MnoLKdCmgi&amp;ust=155835368331197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066800" y="1371600"/>
            <a:ext cx="7772400" cy="1209675"/>
          </a:xfrm>
        </p:spPr>
        <p:txBody>
          <a:bodyPr>
            <a:normAutofit fontScale="90000"/>
          </a:bodyPr>
          <a:lstStyle/>
          <a:p>
            <a:pPr algn="ctr" fontAlgn="auto">
              <a:spcAft>
                <a:spcPts val="0"/>
              </a:spcAft>
              <a:defRPr/>
            </a:pPr>
            <a:r>
              <a:rPr lang="ro-RO" altLang="ro-RO" sz="3600" dirty="0" smtClean="0">
                <a:solidFill>
                  <a:schemeClr val="tx1"/>
                </a:solidFill>
              </a:rPr>
              <a:t/>
            </a:r>
            <a:br>
              <a:rPr lang="ro-RO" altLang="ro-RO" sz="3600" dirty="0" smtClean="0">
                <a:solidFill>
                  <a:schemeClr val="tx1"/>
                </a:solidFill>
              </a:rPr>
            </a:br>
            <a:r>
              <a:rPr lang="ro-RO" altLang="ro-RO" sz="3600" dirty="0">
                <a:solidFill>
                  <a:schemeClr val="tx1"/>
                </a:solidFill>
              </a:rPr>
              <a:t/>
            </a:r>
            <a:br>
              <a:rPr lang="ro-RO" altLang="ro-RO" sz="3600" dirty="0">
                <a:solidFill>
                  <a:schemeClr val="tx1"/>
                </a:solidFill>
              </a:rPr>
            </a:br>
            <a:r>
              <a:rPr lang="ro-RO" altLang="ro-RO" sz="3600" dirty="0" smtClean="0">
                <a:solidFill>
                  <a:schemeClr val="tx1"/>
                </a:solidFill>
              </a:rPr>
              <a:t/>
            </a:r>
            <a:br>
              <a:rPr lang="ro-RO" altLang="ro-RO" sz="3600" dirty="0" smtClean="0">
                <a:solidFill>
                  <a:schemeClr val="tx1"/>
                </a:solidFill>
              </a:rPr>
            </a:br>
            <a:r>
              <a:rPr lang="ro-RO" altLang="ro-RO" sz="3600" dirty="0" smtClean="0">
                <a:solidFill>
                  <a:schemeClr val="tx1"/>
                </a:solidFill>
              </a:rPr>
              <a:t>MODUL – </a:t>
            </a:r>
            <a:r>
              <a:rPr lang="ro-RO" sz="3600" dirty="0">
                <a:solidFill>
                  <a:schemeClr val="tx1"/>
                </a:solidFill>
              </a:rPr>
              <a:t>Tehnologia de cultivare a speciilor legumicole </a:t>
            </a:r>
            <a:r>
              <a:rPr lang="ro-RO" altLang="ro-RO" sz="3600" dirty="0">
                <a:solidFill>
                  <a:schemeClr val="tx1"/>
                </a:solidFill>
              </a:rPr>
              <a:t/>
            </a:r>
            <a:br>
              <a:rPr lang="ro-RO" altLang="ro-RO" sz="3600" dirty="0">
                <a:solidFill>
                  <a:schemeClr val="tx1"/>
                </a:solidFill>
              </a:rPr>
            </a:br>
            <a:endParaRPr lang="en-US" altLang="ro-RO" sz="3600" dirty="0" smtClean="0">
              <a:solidFill>
                <a:schemeClr val="tx1"/>
              </a:solidFill>
            </a:endParaRPr>
          </a:p>
        </p:txBody>
      </p:sp>
      <p:sp>
        <p:nvSpPr>
          <p:cNvPr id="6147" name="Text Placeholder 1"/>
          <p:cNvSpPr>
            <a:spLocks noGrp="1"/>
          </p:cNvSpPr>
          <p:nvPr>
            <p:ph type="body" idx="1"/>
          </p:nvPr>
        </p:nvSpPr>
        <p:spPr>
          <a:xfrm>
            <a:off x="990600" y="2895600"/>
            <a:ext cx="7772400" cy="1500187"/>
          </a:xfrm>
        </p:spPr>
        <p:txBody>
          <a:bodyPr vert="horz" lIns="91440" tIns="45720" rIns="91440" bIns="45720" rtlCol="0" anchor="b">
            <a:normAutofit/>
          </a:bodyPr>
          <a:lstStyle/>
          <a:p>
            <a:pPr marL="44450" algn="ctr"/>
            <a:r>
              <a:rPr lang="ro-RO" altLang="ro-RO" sz="2400" b="1" dirty="0">
                <a:solidFill>
                  <a:schemeClr val="tx1"/>
                </a:solidFill>
              </a:rPr>
              <a:t>Tema- </a:t>
            </a:r>
            <a:r>
              <a:rPr lang="it-IT" sz="2400" b="1" dirty="0">
                <a:solidFill>
                  <a:schemeClr val="tx1"/>
                </a:solidFill>
              </a:rPr>
              <a:t>Lucrări de îngrijire a răsadurilor</a:t>
            </a:r>
            <a:endParaRPr lang="ro-RO" sz="2400" b="1" dirty="0">
              <a:solidFill>
                <a:schemeClr val="tx1"/>
              </a:solidFill>
            </a:endParaRPr>
          </a:p>
          <a:p>
            <a:pPr marL="44450" algn="ctr"/>
            <a:r>
              <a:rPr lang="ro-RO" altLang="ro-RO" sz="2400" b="1" dirty="0" smtClean="0">
                <a:solidFill>
                  <a:schemeClr val="tx1"/>
                </a:solidFill>
              </a:rPr>
              <a:t>Cls </a:t>
            </a:r>
            <a:r>
              <a:rPr lang="ro-RO" altLang="ro-RO" sz="2400" b="1" dirty="0">
                <a:solidFill>
                  <a:schemeClr val="tx1"/>
                </a:solidFill>
              </a:rPr>
              <a:t>a XII –a </a:t>
            </a:r>
            <a:endParaRPr lang="en-US" altLang="ro-RO" sz="2400" b="1" dirty="0">
              <a:solidFill>
                <a:schemeClr val="tx1"/>
              </a:solidFill>
            </a:endParaRPr>
          </a:p>
          <a:p>
            <a:pPr marL="44450" algn="ctr"/>
            <a:endParaRPr lang="ro-RO" altLang="ro-RO" sz="2400" b="1" dirty="0">
              <a:solidFill>
                <a:schemeClr val="tx1"/>
              </a:solidFill>
            </a:endParaRPr>
          </a:p>
        </p:txBody>
      </p:sp>
    </p:spTree>
    <p:extLst>
      <p:ext uri="{BB962C8B-B14F-4D97-AF65-F5344CB8AC3E}">
        <p14:creationId xmlns:p14="http://schemas.microsoft.com/office/powerpoint/2010/main" val="671229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72"/>
                                        </p:tgtEl>
                                        <p:attrNameLst>
                                          <p:attrName>style.visibility</p:attrName>
                                        </p:attrNameLst>
                                      </p:cBhvr>
                                      <p:to>
                                        <p:strVal val="visible"/>
                                      </p:to>
                                    </p:set>
                                    <p:anim calcmode="discrete" valueType="clr">
                                      <p:cBhvr override="childStyle">
                                        <p:cTn id="7" dur="80"/>
                                        <p:tgtEl>
                                          <p:spTgt spid="71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2"/>
                                        </p:tgtEl>
                                        <p:attrNameLst>
                                          <p:attrName>fillcolor</p:attrName>
                                        </p:attrNameLst>
                                      </p:cBhvr>
                                      <p:tavLst>
                                        <p:tav tm="0">
                                          <p:val>
                                            <p:clrVal>
                                              <a:schemeClr val="accent2"/>
                                            </p:clrVal>
                                          </p:val>
                                        </p:tav>
                                        <p:tav tm="50000">
                                          <p:val>
                                            <p:clrVal>
                                              <a:schemeClr val="hlink"/>
                                            </p:clrVal>
                                          </p:val>
                                        </p:tav>
                                      </p:tavLst>
                                    </p:anim>
                                    <p:set>
                                      <p:cBhvr>
                                        <p:cTn id="9" dur="80"/>
                                        <p:tgtEl>
                                          <p:spTgt spid="71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024744" cy="1143000"/>
          </a:xfrm>
        </p:spPr>
        <p:txBody>
          <a:bodyPr>
            <a:normAutofit/>
          </a:bodyPr>
          <a:lstStyle/>
          <a:p>
            <a:r>
              <a:rPr lang="ro-RO" sz="2800" b="1" dirty="0" smtClean="0"/>
              <a:t>5.</a:t>
            </a:r>
            <a:r>
              <a:rPr lang="vi-VN" sz="2800" b="1" dirty="0" smtClean="0"/>
              <a:t>Tratamente </a:t>
            </a:r>
            <a:r>
              <a:rPr lang="vi-VN" sz="2800" b="1" dirty="0"/>
              <a:t>fitosanitare</a:t>
            </a:r>
            <a:endParaRPr lang="ro-RO" sz="2800" b="1" dirty="0"/>
          </a:p>
        </p:txBody>
      </p:sp>
      <p:sp>
        <p:nvSpPr>
          <p:cNvPr id="3" name="Content Placeholder 2"/>
          <p:cNvSpPr>
            <a:spLocks noGrp="1"/>
          </p:cNvSpPr>
          <p:nvPr>
            <p:ph idx="1"/>
          </p:nvPr>
        </p:nvSpPr>
        <p:spPr>
          <a:xfrm>
            <a:off x="990600" y="1600200"/>
            <a:ext cx="6777317" cy="4800600"/>
          </a:xfrm>
        </p:spPr>
        <p:txBody>
          <a:bodyPr>
            <a:noAutofit/>
          </a:bodyPr>
          <a:lstStyle/>
          <a:p>
            <a:r>
              <a:rPr lang="vi-VN" sz="1800" dirty="0" smtClean="0">
                <a:latin typeface="Calibri" panose="020F0502020204030204" pitchFamily="34" charset="0"/>
              </a:rPr>
              <a:t>Prevenirea </a:t>
            </a:r>
            <a:r>
              <a:rPr lang="vi-VN" sz="1800" dirty="0">
                <a:latin typeface="Calibri" panose="020F0502020204030204" pitchFamily="34" charset="0"/>
              </a:rPr>
              <a:t>și combaterea bolilor și dăunătorilor </a:t>
            </a:r>
            <a:r>
              <a:rPr lang="ro-RO" sz="1800" dirty="0">
                <a:latin typeface="Calibri" panose="020F0502020204030204" pitchFamily="34" charset="0"/>
              </a:rPr>
              <a:t> </a:t>
            </a:r>
            <a:r>
              <a:rPr lang="ro-RO" sz="1800" dirty="0" smtClean="0">
                <a:latin typeface="Calibri" panose="020F0502020204030204" pitchFamily="34" charset="0"/>
              </a:rPr>
              <a:t>în </a:t>
            </a:r>
            <a:r>
              <a:rPr lang="vi-VN" sz="1800" dirty="0" smtClean="0">
                <a:latin typeface="Calibri" panose="020F0502020204030204" pitchFamily="34" charset="0"/>
              </a:rPr>
              <a:t>răsadnițe </a:t>
            </a:r>
            <a:r>
              <a:rPr lang="vi-VN" sz="1800" dirty="0">
                <a:latin typeface="Calibri" panose="020F0502020204030204" pitchFamily="34" charset="0"/>
              </a:rPr>
              <a:t>includ, pe lângă măsurile generale de igienă – dezinfecția solului, a spațiilor și uneltelor de lucru – administrarea unor tratamente periodice, la intervale de 7-10 zile, cu fungicide</a:t>
            </a:r>
            <a:r>
              <a:rPr lang="vi-VN" sz="1800" dirty="0" smtClean="0">
                <a:latin typeface="Calibri" panose="020F0502020204030204" pitchFamily="34" charset="0"/>
              </a:rPr>
              <a:t>.</a:t>
            </a:r>
            <a:r>
              <a:rPr lang="vi-VN" sz="1800" dirty="0">
                <a:latin typeface="Calibri" panose="020F0502020204030204" pitchFamily="34" charset="0"/>
              </a:rPr>
              <a:t> </a:t>
            </a:r>
            <a:endParaRPr lang="ro-RO" sz="1800" dirty="0" smtClean="0">
              <a:latin typeface="Calibri" panose="020F0502020204030204" pitchFamily="34" charset="0"/>
            </a:endParaRPr>
          </a:p>
          <a:p>
            <a:pPr fontAlgn="base"/>
            <a:r>
              <a:rPr lang="vi-VN" sz="1800" dirty="0">
                <a:latin typeface="Calibri" panose="020F0502020204030204" pitchFamily="34" charset="0"/>
              </a:rPr>
              <a:t>Tratamentele cu substante bioactive se </a:t>
            </a:r>
            <a:r>
              <a:rPr lang="vi-VN" sz="1800" dirty="0" smtClean="0">
                <a:latin typeface="Calibri" panose="020F0502020204030204" pitchFamily="34" charset="0"/>
              </a:rPr>
              <a:t>aplic</a:t>
            </a:r>
            <a:r>
              <a:rPr lang="ro-RO" sz="1800" dirty="0" smtClean="0">
                <a:latin typeface="Calibri" panose="020F0502020204030204" pitchFamily="34" charset="0"/>
              </a:rPr>
              <a:t>ă</a:t>
            </a:r>
            <a:r>
              <a:rPr lang="vi-VN" sz="1800" dirty="0" smtClean="0">
                <a:latin typeface="Calibri" panose="020F0502020204030204" pitchFamily="34" charset="0"/>
              </a:rPr>
              <a:t> </a:t>
            </a:r>
            <a:r>
              <a:rPr lang="vi-VN" sz="1800" dirty="0">
                <a:latin typeface="Calibri" panose="020F0502020204030204" pitchFamily="34" charset="0"/>
              </a:rPr>
              <a:t>pentru accelerarea sau inhibarea </a:t>
            </a:r>
            <a:r>
              <a:rPr lang="vi-VN" sz="1800" dirty="0" smtClean="0">
                <a:latin typeface="Calibri" panose="020F0502020204030204" pitchFamily="34" charset="0"/>
              </a:rPr>
              <a:t>cre</a:t>
            </a:r>
            <a:r>
              <a:rPr lang="ro-RO" sz="1800" dirty="0">
                <a:latin typeface="Calibri" panose="020F0502020204030204" pitchFamily="34" charset="0"/>
              </a:rPr>
              <a:t>ș</a:t>
            </a:r>
            <a:r>
              <a:rPr lang="vi-VN" sz="1800" dirty="0" smtClean="0">
                <a:latin typeface="Calibri" panose="020F0502020204030204" pitchFamily="34" charset="0"/>
              </a:rPr>
              <a:t>terii r</a:t>
            </a:r>
            <a:r>
              <a:rPr lang="ro-RO" sz="1800" dirty="0" smtClean="0">
                <a:latin typeface="Calibri" panose="020F0502020204030204" pitchFamily="34" charset="0"/>
              </a:rPr>
              <a:t>ă</a:t>
            </a:r>
            <a:r>
              <a:rPr lang="vi-VN" sz="1800" dirty="0" smtClean="0">
                <a:latin typeface="Calibri" panose="020F0502020204030204" pitchFamily="34" charset="0"/>
              </a:rPr>
              <a:t>sadurilor</a:t>
            </a:r>
            <a:r>
              <a:rPr lang="vi-VN" sz="1800" dirty="0">
                <a:latin typeface="Calibri" panose="020F0502020204030204" pitchFamily="34" charset="0"/>
              </a:rPr>
              <a:t>.</a:t>
            </a:r>
          </a:p>
          <a:p>
            <a:pPr fontAlgn="base"/>
            <a:r>
              <a:rPr lang="ro-RO" sz="1800" dirty="0" smtClean="0">
                <a:latin typeface="Calibri" panose="020F0502020204030204" pitchFamily="34" charset="0"/>
              </a:rPr>
              <a:t>Î</a:t>
            </a:r>
            <a:r>
              <a:rPr lang="vi-VN" sz="1800" dirty="0" smtClean="0">
                <a:latin typeface="Calibri" panose="020F0502020204030204" pitchFamily="34" charset="0"/>
              </a:rPr>
              <a:t>n condi</a:t>
            </a:r>
            <a:r>
              <a:rPr lang="ro-RO" sz="1800" dirty="0">
                <a:latin typeface="Calibri" panose="020F0502020204030204" pitchFamily="34" charset="0"/>
              </a:rPr>
              <a:t>ț</a:t>
            </a:r>
            <a:r>
              <a:rPr lang="vi-VN" sz="1800" dirty="0" smtClean="0">
                <a:latin typeface="Calibri" panose="020F0502020204030204" pitchFamily="34" charset="0"/>
              </a:rPr>
              <a:t>ii </a:t>
            </a:r>
            <a:r>
              <a:rPr lang="vi-VN" sz="1800" dirty="0">
                <a:latin typeface="Calibri" panose="020F0502020204030204" pitchFamily="34" charset="0"/>
              </a:rPr>
              <a:t>de luminozitate </a:t>
            </a:r>
            <a:r>
              <a:rPr lang="vi-VN" sz="1800" dirty="0" smtClean="0">
                <a:latin typeface="Calibri" panose="020F0502020204030204" pitchFamily="34" charset="0"/>
              </a:rPr>
              <a:t>redus</a:t>
            </a:r>
            <a:r>
              <a:rPr lang="ro-RO" sz="1800" dirty="0" smtClean="0">
                <a:latin typeface="Calibri" panose="020F0502020204030204" pitchFamily="34" charset="0"/>
              </a:rPr>
              <a:t>ă</a:t>
            </a:r>
            <a:r>
              <a:rPr lang="vi-VN" sz="1800" dirty="0" smtClean="0">
                <a:latin typeface="Calibri" panose="020F0502020204030204" pitchFamily="34" charset="0"/>
              </a:rPr>
              <a:t> </a:t>
            </a:r>
            <a:r>
              <a:rPr lang="vi-VN" sz="1800" dirty="0">
                <a:latin typeface="Calibri" panose="020F0502020204030204" pitchFamily="34" charset="0"/>
              </a:rPr>
              <a:t>se </a:t>
            </a:r>
            <a:r>
              <a:rPr lang="vi-VN" sz="1800" dirty="0" smtClean="0">
                <a:latin typeface="Calibri" panose="020F0502020204030204" pitchFamily="34" charset="0"/>
              </a:rPr>
              <a:t>aplic</a:t>
            </a:r>
            <a:r>
              <a:rPr lang="ro-RO" sz="1800" dirty="0" smtClean="0">
                <a:latin typeface="Calibri" panose="020F0502020204030204" pitchFamily="34" charset="0"/>
              </a:rPr>
              <a:t>ă</a:t>
            </a:r>
            <a:r>
              <a:rPr lang="vi-VN" sz="1800" dirty="0" smtClean="0">
                <a:latin typeface="Calibri" panose="020F0502020204030204" pitchFamily="34" charset="0"/>
              </a:rPr>
              <a:t> </a:t>
            </a:r>
            <a:r>
              <a:rPr lang="vi-VN" sz="1800" dirty="0">
                <a:latin typeface="Calibri" panose="020F0502020204030204" pitchFamily="34" charset="0"/>
              </a:rPr>
              <a:t>Cycocel pentru evitarea alungirii </a:t>
            </a:r>
            <a:r>
              <a:rPr lang="vi-VN" sz="1800" dirty="0" smtClean="0">
                <a:latin typeface="Calibri" panose="020F0502020204030204" pitchFamily="34" charset="0"/>
              </a:rPr>
              <a:t>r</a:t>
            </a:r>
            <a:r>
              <a:rPr lang="ro-RO" sz="1800" dirty="0" smtClean="0">
                <a:latin typeface="Calibri" panose="020F0502020204030204" pitchFamily="34" charset="0"/>
              </a:rPr>
              <a:t>ă</a:t>
            </a:r>
            <a:r>
              <a:rPr lang="vi-VN" sz="1800" dirty="0" smtClean="0">
                <a:latin typeface="Calibri" panose="020F0502020204030204" pitchFamily="34" charset="0"/>
              </a:rPr>
              <a:t>sadurilor</a:t>
            </a:r>
            <a:r>
              <a:rPr lang="vi-VN" sz="1800" dirty="0">
                <a:latin typeface="Calibri" panose="020F0502020204030204" pitchFamily="34" charset="0"/>
              </a:rPr>
              <a:t>. Se folosesc </a:t>
            </a:r>
            <a:r>
              <a:rPr lang="vi-VN" sz="1800" dirty="0" smtClean="0">
                <a:latin typeface="Calibri" panose="020F0502020204030204" pitchFamily="34" charset="0"/>
              </a:rPr>
              <a:t>solu</a:t>
            </a:r>
            <a:r>
              <a:rPr lang="ro-RO" sz="1800" dirty="0">
                <a:latin typeface="Calibri" panose="020F0502020204030204" pitchFamily="34" charset="0"/>
              </a:rPr>
              <a:t>ț</a:t>
            </a:r>
            <a:r>
              <a:rPr lang="vi-VN" sz="1800" dirty="0" smtClean="0">
                <a:latin typeface="Calibri" panose="020F0502020204030204" pitchFamily="34" charset="0"/>
              </a:rPr>
              <a:t>ii </a:t>
            </a:r>
            <a:r>
              <a:rPr lang="ro-RO" sz="1800" dirty="0" smtClean="0">
                <a:latin typeface="Calibri" panose="020F0502020204030204" pitchFamily="34" charset="0"/>
              </a:rPr>
              <a:t>î</a:t>
            </a:r>
            <a:r>
              <a:rPr lang="vi-VN" sz="1800" dirty="0" smtClean="0">
                <a:latin typeface="Calibri" panose="020F0502020204030204" pitchFamily="34" charset="0"/>
              </a:rPr>
              <a:t>n concentra</a:t>
            </a:r>
            <a:r>
              <a:rPr lang="ro-RO" sz="1800" dirty="0" smtClean="0">
                <a:latin typeface="Calibri" panose="020F0502020204030204" pitchFamily="34" charset="0"/>
              </a:rPr>
              <a:t>ț</a:t>
            </a:r>
            <a:r>
              <a:rPr lang="vi-VN" sz="1800" dirty="0" smtClean="0">
                <a:latin typeface="Calibri" panose="020F0502020204030204" pitchFamily="34" charset="0"/>
              </a:rPr>
              <a:t>ie </a:t>
            </a:r>
            <a:r>
              <a:rPr lang="vi-VN" sz="1800" dirty="0">
                <a:latin typeface="Calibri" panose="020F0502020204030204" pitchFamily="34" charset="0"/>
              </a:rPr>
              <a:t>de 0,1-0,15% ce se </a:t>
            </a:r>
            <a:r>
              <a:rPr lang="vi-VN" sz="1800" dirty="0" smtClean="0">
                <a:latin typeface="Calibri" panose="020F0502020204030204" pitchFamily="34" charset="0"/>
              </a:rPr>
              <a:t>administreaz</a:t>
            </a:r>
            <a:r>
              <a:rPr lang="ro-RO" sz="1800" dirty="0" smtClean="0">
                <a:latin typeface="Calibri" panose="020F0502020204030204" pitchFamily="34" charset="0"/>
              </a:rPr>
              <a:t>ă</a:t>
            </a:r>
            <a:r>
              <a:rPr lang="vi-VN" sz="1800" dirty="0" smtClean="0">
                <a:latin typeface="Calibri" panose="020F0502020204030204" pitchFamily="34" charset="0"/>
              </a:rPr>
              <a:t> </a:t>
            </a:r>
            <a:r>
              <a:rPr lang="vi-VN" sz="1800" dirty="0">
                <a:latin typeface="Calibri" panose="020F0502020204030204" pitchFamily="34" charset="0"/>
              </a:rPr>
              <a:t>de 1-2 ori </a:t>
            </a:r>
            <a:r>
              <a:rPr lang="vi-VN" sz="1800" dirty="0" smtClean="0">
                <a:latin typeface="Calibri" panose="020F0502020204030204" pitchFamily="34" charset="0"/>
              </a:rPr>
              <a:t>c</a:t>
            </a:r>
            <a:r>
              <a:rPr lang="ro-RO" sz="1800" dirty="0" smtClean="0">
                <a:latin typeface="Calibri" panose="020F0502020204030204" pitchFamily="34" charset="0"/>
              </a:rPr>
              <a:t>â</a:t>
            </a:r>
            <a:r>
              <a:rPr lang="vi-VN" sz="1800" dirty="0" smtClean="0">
                <a:latin typeface="Calibri" panose="020F0502020204030204" pitchFamily="34" charset="0"/>
              </a:rPr>
              <a:t>nd </a:t>
            </a:r>
            <a:r>
              <a:rPr lang="vi-VN" sz="1800" dirty="0">
                <a:latin typeface="Calibri" panose="020F0502020204030204" pitchFamily="34" charset="0"/>
              </a:rPr>
              <a:t>plantele au 4-5 frunze </a:t>
            </a:r>
            <a:r>
              <a:rPr lang="vi-VN" sz="1800" dirty="0" smtClean="0">
                <a:latin typeface="Calibri" panose="020F0502020204030204" pitchFamily="34" charset="0"/>
              </a:rPr>
              <a:t>adev</a:t>
            </a:r>
            <a:r>
              <a:rPr lang="ro-RO" sz="1800" dirty="0" smtClean="0">
                <a:latin typeface="Calibri" panose="020F0502020204030204" pitchFamily="34" charset="0"/>
              </a:rPr>
              <a:t>ă</a:t>
            </a:r>
            <a:r>
              <a:rPr lang="vi-VN" sz="1800" dirty="0" smtClean="0">
                <a:latin typeface="Calibri" panose="020F0502020204030204" pitchFamily="34" charset="0"/>
              </a:rPr>
              <a:t>rate</a:t>
            </a:r>
            <a:r>
              <a:rPr lang="vi-VN" sz="1800" dirty="0">
                <a:latin typeface="Calibri" panose="020F0502020204030204" pitchFamily="34" charset="0"/>
              </a:rPr>
              <a:t>, </a:t>
            </a:r>
            <a:r>
              <a:rPr lang="vi-VN" sz="1800" dirty="0" smtClean="0">
                <a:latin typeface="Calibri" panose="020F0502020204030204" pitchFamily="34" charset="0"/>
              </a:rPr>
              <a:t>av</a:t>
            </a:r>
            <a:r>
              <a:rPr lang="ro-RO" sz="1800" dirty="0" smtClean="0">
                <a:latin typeface="Calibri" panose="020F0502020204030204" pitchFamily="34" charset="0"/>
              </a:rPr>
              <a:t>â</a:t>
            </a:r>
            <a:r>
              <a:rPr lang="vi-VN" sz="1800" dirty="0" smtClean="0">
                <a:latin typeface="Calibri" panose="020F0502020204030204" pitchFamily="34" charset="0"/>
              </a:rPr>
              <a:t>nd </a:t>
            </a:r>
            <a:r>
              <a:rPr lang="vi-VN" sz="1800" dirty="0">
                <a:latin typeface="Calibri" panose="020F0502020204030204" pitchFamily="34" charset="0"/>
              </a:rPr>
              <a:t>efect retardant.</a:t>
            </a:r>
          </a:p>
          <a:p>
            <a:pPr fontAlgn="base"/>
            <a:r>
              <a:rPr lang="vi-VN" sz="1800" dirty="0">
                <a:latin typeface="Calibri" panose="020F0502020204030204" pitchFamily="34" charset="0"/>
              </a:rPr>
              <a:t>Dintre substantele cu efect stimulator se utilizeaza Radistim 0,1%, in care se inmoaie radacinile inaintea repicatului, sau</a:t>
            </a:r>
            <a:r>
              <a:rPr lang="vi-VN" sz="1800" dirty="0">
                <a:solidFill>
                  <a:schemeClr val="tx1"/>
                </a:solidFill>
                <a:latin typeface="Calibri" panose="020F0502020204030204" pitchFamily="34" charset="0"/>
              </a:rPr>
              <a:t> </a:t>
            </a:r>
            <a:r>
              <a:rPr lang="vi-VN" sz="1800" dirty="0">
                <a:solidFill>
                  <a:schemeClr val="tx1"/>
                </a:solidFill>
                <a:latin typeface="Calibri" panose="020F0502020204030204" pitchFamily="34" charset="0"/>
                <a:hlinkClick r:id="rId2"/>
              </a:rPr>
              <a:t>Atonik</a:t>
            </a:r>
            <a:r>
              <a:rPr lang="vi-VN" sz="1800" dirty="0">
                <a:solidFill>
                  <a:schemeClr val="tx1"/>
                </a:solidFill>
                <a:latin typeface="Calibri" panose="020F0502020204030204" pitchFamily="34" charset="0"/>
              </a:rPr>
              <a:t> 80 </a:t>
            </a:r>
            <a:r>
              <a:rPr lang="vi-VN" sz="1800" dirty="0">
                <a:latin typeface="Calibri" panose="020F0502020204030204" pitchFamily="34" charset="0"/>
              </a:rPr>
              <a:t>SP 0,05% si Procaina (1 ppm), prin pulverizare </a:t>
            </a:r>
            <a:r>
              <a:rPr lang="vi-VN" sz="1800" dirty="0" smtClean="0">
                <a:latin typeface="Calibri" panose="020F0502020204030204" pitchFamily="34" charset="0"/>
              </a:rPr>
              <a:t>fin</a:t>
            </a:r>
            <a:r>
              <a:rPr lang="ro-RO" sz="1800" dirty="0" smtClean="0">
                <a:latin typeface="Calibri" panose="020F0502020204030204" pitchFamily="34" charset="0"/>
              </a:rPr>
              <a:t>ă</a:t>
            </a:r>
            <a:r>
              <a:rPr lang="vi-VN" sz="1800" dirty="0" smtClean="0">
                <a:latin typeface="Calibri" panose="020F0502020204030204" pitchFamily="34" charset="0"/>
              </a:rPr>
              <a:t> </a:t>
            </a:r>
            <a:r>
              <a:rPr lang="vi-VN" sz="1800" dirty="0">
                <a:latin typeface="Calibri" panose="020F0502020204030204" pitchFamily="34" charset="0"/>
              </a:rPr>
              <a:t>pe plante, la 5-6 zile </a:t>
            </a:r>
            <a:r>
              <a:rPr lang="ro-RO" sz="1800" dirty="0" smtClean="0">
                <a:latin typeface="Calibri" panose="020F0502020204030204" pitchFamily="34" charset="0"/>
              </a:rPr>
              <a:t>ș</a:t>
            </a:r>
            <a:r>
              <a:rPr lang="vi-VN" sz="1800" dirty="0" smtClean="0">
                <a:latin typeface="Calibri" panose="020F0502020204030204" pitchFamily="34" charset="0"/>
              </a:rPr>
              <a:t>i </a:t>
            </a:r>
            <a:r>
              <a:rPr lang="vi-VN" sz="1800" dirty="0">
                <a:latin typeface="Calibri" panose="020F0502020204030204" pitchFamily="34" charset="0"/>
              </a:rPr>
              <a:t>respectiv 10-20 zile </a:t>
            </a:r>
            <a:r>
              <a:rPr lang="vi-VN" sz="1800" dirty="0" smtClean="0">
                <a:latin typeface="Calibri" panose="020F0502020204030204" pitchFamily="34" charset="0"/>
              </a:rPr>
              <a:t>dup</a:t>
            </a:r>
            <a:r>
              <a:rPr lang="ro-RO" sz="1800" dirty="0" smtClean="0">
                <a:latin typeface="Calibri" panose="020F0502020204030204" pitchFamily="34" charset="0"/>
              </a:rPr>
              <a:t>ă</a:t>
            </a:r>
            <a:r>
              <a:rPr lang="vi-VN" sz="1800" dirty="0" smtClean="0">
                <a:latin typeface="Calibri" panose="020F0502020204030204" pitchFamily="34" charset="0"/>
              </a:rPr>
              <a:t> </a:t>
            </a:r>
            <a:r>
              <a:rPr lang="vi-VN" sz="1800" dirty="0">
                <a:latin typeface="Calibri" panose="020F0502020204030204" pitchFamily="34" charset="0"/>
              </a:rPr>
              <a:t>repicat.</a:t>
            </a:r>
          </a:p>
          <a:p>
            <a:pPr marL="68580" indent="0">
              <a:buNone/>
            </a:pPr>
            <a:endParaRPr lang="ro-RO" sz="1800" dirty="0">
              <a:latin typeface="Calibri" panose="020F0502020204030204" pitchFamily="34" charset="0"/>
            </a:endParaRPr>
          </a:p>
        </p:txBody>
      </p:sp>
    </p:spTree>
    <p:extLst>
      <p:ext uri="{BB962C8B-B14F-4D97-AF65-F5344CB8AC3E}">
        <p14:creationId xmlns:p14="http://schemas.microsoft.com/office/powerpoint/2010/main" val="2896535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371600"/>
          </a:xfrm>
        </p:spPr>
        <p:txBody>
          <a:bodyPr>
            <a:noAutofit/>
          </a:bodyPr>
          <a:lstStyle/>
          <a:p>
            <a:r>
              <a:rPr lang="ro-RO" sz="2800" b="1" dirty="0" smtClean="0"/>
              <a:t/>
            </a:r>
            <a:br>
              <a:rPr lang="ro-RO" sz="2800" b="1" dirty="0" smtClean="0"/>
            </a:br>
            <a:r>
              <a:rPr lang="ro-RO" sz="2800" b="1" dirty="0" smtClean="0"/>
              <a:t/>
            </a:r>
            <a:br>
              <a:rPr lang="ro-RO" sz="2800" b="1" dirty="0" smtClean="0"/>
            </a:br>
            <a:r>
              <a:rPr lang="ro-RO" sz="2800" b="1" dirty="0"/>
              <a:t/>
            </a:r>
            <a:br>
              <a:rPr lang="ro-RO" sz="2800" b="1" dirty="0"/>
            </a:br>
            <a:r>
              <a:rPr lang="ro-RO" sz="2800" b="1" dirty="0" smtClean="0"/>
              <a:t/>
            </a:r>
            <a:br>
              <a:rPr lang="ro-RO" sz="2800" b="1" dirty="0" smtClean="0"/>
            </a:br>
            <a:r>
              <a:rPr lang="ro-RO" sz="2800" b="1" dirty="0"/>
              <a:t/>
            </a:r>
            <a:br>
              <a:rPr lang="ro-RO" sz="2800" b="1" dirty="0"/>
            </a:br>
            <a:r>
              <a:rPr lang="ro-RO" sz="2800" b="1" dirty="0" smtClean="0"/>
              <a:t>6. </a:t>
            </a:r>
            <a:r>
              <a:rPr lang="vi-VN" sz="2800" b="1" dirty="0" smtClean="0"/>
              <a:t>Fertilizarea răsadurilor</a:t>
            </a:r>
            <a:br>
              <a:rPr lang="vi-VN" sz="2800" b="1" dirty="0" smtClean="0"/>
            </a:br>
            <a:r>
              <a:rPr lang="vi-VN" sz="2800" b="1" dirty="0" smtClean="0"/>
              <a:t/>
            </a:r>
            <a:br>
              <a:rPr lang="vi-VN" sz="2800" b="1" dirty="0" smtClean="0"/>
            </a:br>
            <a:endParaRPr lang="ro-RO" sz="2800" b="1" dirty="0"/>
          </a:p>
        </p:txBody>
      </p:sp>
      <p:sp>
        <p:nvSpPr>
          <p:cNvPr id="3" name="Content Placeholder 2"/>
          <p:cNvSpPr>
            <a:spLocks noGrp="1"/>
          </p:cNvSpPr>
          <p:nvPr>
            <p:ph idx="1"/>
          </p:nvPr>
        </p:nvSpPr>
        <p:spPr>
          <a:xfrm>
            <a:off x="838200" y="1371600"/>
            <a:ext cx="6777317" cy="3508977"/>
          </a:xfrm>
        </p:spPr>
        <p:txBody>
          <a:bodyPr>
            <a:normAutofit/>
          </a:bodyPr>
          <a:lstStyle/>
          <a:p>
            <a:r>
              <a:rPr lang="vi-VN" sz="2000" dirty="0" smtClean="0">
                <a:latin typeface="Calibri" panose="020F0502020204030204" pitchFamily="34" charset="0"/>
              </a:rPr>
              <a:t>Cu </a:t>
            </a:r>
            <a:r>
              <a:rPr lang="vi-VN" sz="2000" dirty="0">
                <a:latin typeface="Calibri" panose="020F0502020204030204" pitchFamily="34" charset="0"/>
              </a:rPr>
              <a:t>4-5 zile înainte de plantare se recomandă o fertilizare de „start” cu azotat de calciu, care asigură o rezervă de substanțe minerale în plantă, după plantare </a:t>
            </a:r>
            <a:r>
              <a:rPr lang="ro-RO" sz="2000" dirty="0">
                <a:latin typeface="Calibri" panose="020F0502020204030204" pitchFamily="34" charset="0"/>
              </a:rPr>
              <a:t>Se </a:t>
            </a:r>
            <a:r>
              <a:rPr lang="ro-RO" sz="2000" dirty="0" smtClean="0">
                <a:latin typeface="Calibri" panose="020F0502020204030204" pitchFamily="34" charset="0"/>
              </a:rPr>
              <a:t>asigură </a:t>
            </a:r>
            <a:r>
              <a:rPr lang="ro-RO" sz="2000" dirty="0">
                <a:latin typeface="Calibri" panose="020F0502020204030204" pitchFamily="34" charset="0"/>
              </a:rPr>
              <a:t>necesarul de </a:t>
            </a:r>
            <a:r>
              <a:rPr lang="ro-RO" sz="2000" dirty="0" smtClean="0">
                <a:latin typeface="Calibri" panose="020F0502020204030204" pitchFamily="34" charset="0"/>
              </a:rPr>
              <a:t>substanțe </a:t>
            </a:r>
            <a:r>
              <a:rPr lang="ro-RO" sz="2000" dirty="0">
                <a:latin typeface="Calibri" panose="020F0502020204030204" pitchFamily="34" charset="0"/>
              </a:rPr>
              <a:t>nutritive prin dozarea componentelor ameste­curilor nutritive </a:t>
            </a:r>
            <a:r>
              <a:rPr lang="ro-RO" sz="2000" dirty="0" smtClean="0">
                <a:latin typeface="Calibri" panose="020F0502020204030204" pitchFamily="34" charset="0"/>
              </a:rPr>
              <a:t>și </a:t>
            </a:r>
            <a:r>
              <a:rPr lang="ro-RO" sz="2000" dirty="0">
                <a:latin typeface="Calibri" panose="020F0502020204030204" pitchFamily="34" charset="0"/>
              </a:rPr>
              <a:t>prin </a:t>
            </a:r>
            <a:r>
              <a:rPr lang="ro-RO" sz="2000" dirty="0" smtClean="0">
                <a:latin typeface="Calibri" panose="020F0502020204030204" pitchFamily="34" charset="0"/>
              </a:rPr>
              <a:t>fertilizări </a:t>
            </a:r>
            <a:r>
              <a:rPr lang="ro-RO" sz="2000" dirty="0">
                <a:latin typeface="Calibri" panose="020F0502020204030204" pitchFamily="34" charset="0"/>
              </a:rPr>
              <a:t>faziale (2-4 la </a:t>
            </a:r>
            <a:r>
              <a:rPr lang="ro-RO" sz="2000" dirty="0" smtClean="0">
                <a:latin typeface="Calibri" panose="020F0502020204030204" pitchFamily="34" charset="0"/>
              </a:rPr>
              <a:t>număr</a:t>
            </a:r>
            <a:r>
              <a:rPr lang="ro-RO" sz="2000" dirty="0">
                <a:latin typeface="Calibri" panose="020F0502020204030204" pitchFamily="34" charset="0"/>
              </a:rPr>
              <a:t>, cu </a:t>
            </a:r>
            <a:r>
              <a:rPr lang="ro-RO" sz="2000" dirty="0" smtClean="0">
                <a:latin typeface="Calibri" panose="020F0502020204030204" pitchFamily="34" charset="0"/>
              </a:rPr>
              <a:t>soluții </a:t>
            </a:r>
            <a:r>
              <a:rPr lang="ro-RO" sz="2000" dirty="0">
                <a:latin typeface="Calibri" panose="020F0502020204030204" pitchFamily="34" charset="0"/>
              </a:rPr>
              <a:t>de </a:t>
            </a:r>
            <a:r>
              <a:rPr lang="ro-RO" sz="2000" dirty="0" smtClean="0">
                <a:latin typeface="Calibri" panose="020F0502020204030204" pitchFamily="34" charset="0"/>
              </a:rPr>
              <a:t>îngrășăminte </a:t>
            </a:r>
            <a:r>
              <a:rPr lang="ro-RO" sz="2000" dirty="0">
                <a:latin typeface="Calibri" panose="020F0502020204030204" pitchFamily="34" charset="0"/>
              </a:rPr>
              <a:t>chimice, </a:t>
            </a:r>
            <a:r>
              <a:rPr lang="ro-RO" sz="2000" dirty="0" smtClean="0">
                <a:latin typeface="Calibri" panose="020F0502020204030204" pitchFamily="34" charset="0"/>
              </a:rPr>
              <a:t>în concentrație </a:t>
            </a:r>
            <a:r>
              <a:rPr lang="ro-RO" sz="2000" dirty="0">
                <a:latin typeface="Calibri" panose="020F0502020204030204" pitchFamily="34" charset="0"/>
              </a:rPr>
              <a:t>de 0,5-1%). </a:t>
            </a:r>
            <a:r>
              <a:rPr lang="vi-VN" sz="2000" dirty="0">
                <a:latin typeface="Calibri" panose="020F0502020204030204" pitchFamily="34" charset="0"/>
              </a:rPr>
              <a:t>Fertilizarea răsadurilor se face de 1-2 ori, folosind îngrășăminte la sol sau foliare. În ceea ce privește necesarul de minerale, răsadurile au nevoie de îngrășăminte cu azot, fosfor și potasiu (NPK)</a:t>
            </a:r>
          </a:p>
          <a:p>
            <a:endParaRPr lang="ro-RO"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780" y="4572000"/>
            <a:ext cx="3189509" cy="16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948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2800" b="1" dirty="0" smtClean="0"/>
              <a:t>7. </a:t>
            </a:r>
            <a:r>
              <a:rPr lang="ro-RO" sz="2800" b="1" dirty="0"/>
              <a:t>C</a:t>
            </a:r>
            <a:r>
              <a:rPr lang="it-IT" sz="2800" b="1" dirty="0" smtClean="0"/>
              <a:t>ălitul </a:t>
            </a:r>
            <a:r>
              <a:rPr lang="it-IT" sz="2800" b="1" dirty="0"/>
              <a:t>răsadurilor</a:t>
            </a:r>
            <a:r>
              <a:rPr lang="ro-RO" sz="2800" b="1" dirty="0"/>
              <a:t/>
            </a:r>
            <a:br>
              <a:rPr lang="ro-RO" sz="2800" b="1" dirty="0"/>
            </a:br>
            <a:endParaRPr lang="ro-RO" sz="2800" b="1" dirty="0"/>
          </a:p>
        </p:txBody>
      </p:sp>
      <p:sp>
        <p:nvSpPr>
          <p:cNvPr id="3" name="Content Placeholder 2"/>
          <p:cNvSpPr>
            <a:spLocks noGrp="1"/>
          </p:cNvSpPr>
          <p:nvPr>
            <p:ph idx="1"/>
          </p:nvPr>
        </p:nvSpPr>
        <p:spPr>
          <a:xfrm>
            <a:off x="1066800" y="1981200"/>
            <a:ext cx="6777317" cy="3508977"/>
          </a:xfrm>
        </p:spPr>
        <p:txBody>
          <a:bodyPr>
            <a:normAutofit/>
          </a:bodyPr>
          <a:lstStyle/>
          <a:p>
            <a:pPr fontAlgn="base">
              <a:lnSpc>
                <a:spcPct val="80000"/>
              </a:lnSpc>
              <a:spcBef>
                <a:spcPts val="0"/>
              </a:spcBef>
            </a:pPr>
            <a:r>
              <a:rPr lang="vi-VN" sz="2000" dirty="0">
                <a:latin typeface="Calibri" panose="020F0502020204030204" pitchFamily="34" charset="0"/>
              </a:rPr>
              <a:t>C</a:t>
            </a:r>
            <a:r>
              <a:rPr lang="ro-RO" sz="2000" dirty="0">
                <a:latin typeface="Calibri" panose="020F0502020204030204" pitchFamily="34" charset="0"/>
              </a:rPr>
              <a:t>ă</a:t>
            </a:r>
            <a:r>
              <a:rPr lang="vi-VN" sz="2000" dirty="0">
                <a:latin typeface="Calibri" panose="020F0502020204030204" pitchFamily="34" charset="0"/>
              </a:rPr>
              <a:t>lirea r</a:t>
            </a:r>
            <a:r>
              <a:rPr lang="ro-RO" sz="2000" dirty="0">
                <a:latin typeface="Calibri" panose="020F0502020204030204" pitchFamily="34" charset="0"/>
              </a:rPr>
              <a:t>ă</a:t>
            </a:r>
            <a:r>
              <a:rPr lang="vi-VN" sz="2000" dirty="0">
                <a:latin typeface="Calibri" panose="020F0502020204030204" pitchFamily="34" charset="0"/>
              </a:rPr>
              <a:t>sadurilor este lucrarea care presupune obi</a:t>
            </a:r>
            <a:r>
              <a:rPr lang="ro-RO" sz="2000" dirty="0">
                <a:latin typeface="Calibri" panose="020F0502020204030204" pitchFamily="34" charset="0"/>
              </a:rPr>
              <a:t>ș</a:t>
            </a:r>
            <a:r>
              <a:rPr lang="vi-VN" sz="2000" dirty="0">
                <a:latin typeface="Calibri" panose="020F0502020204030204" pitchFamily="34" charset="0"/>
              </a:rPr>
              <a:t>nuirea r</a:t>
            </a:r>
            <a:r>
              <a:rPr lang="ro-RO" sz="2000" dirty="0">
                <a:latin typeface="Calibri" panose="020F0502020204030204" pitchFamily="34" charset="0"/>
              </a:rPr>
              <a:t>ă</a:t>
            </a:r>
            <a:r>
              <a:rPr lang="vi-VN" sz="2000" dirty="0">
                <a:latin typeface="Calibri" panose="020F0502020204030204" pitchFamily="34" charset="0"/>
              </a:rPr>
              <a:t>sadurilor cu</a:t>
            </a:r>
            <a:r>
              <a:rPr lang="ro-RO" sz="2000" dirty="0">
                <a:latin typeface="Calibri" panose="020F0502020204030204" pitchFamily="34" charset="0"/>
              </a:rPr>
              <a:t> </a:t>
            </a:r>
            <a:r>
              <a:rPr lang="vi-VN" sz="2000" dirty="0">
                <a:latin typeface="Calibri" panose="020F0502020204030204" pitchFamily="34" charset="0"/>
              </a:rPr>
              <a:t>condi</a:t>
            </a:r>
            <a:r>
              <a:rPr lang="ro-RO" sz="2000" dirty="0">
                <a:latin typeface="Calibri" panose="020F0502020204030204" pitchFamily="34" charset="0"/>
              </a:rPr>
              <a:t>ț</a:t>
            </a:r>
            <a:r>
              <a:rPr lang="vi-VN" sz="2000" dirty="0">
                <a:latin typeface="Calibri" panose="020F0502020204030204" pitchFamily="34" charset="0"/>
              </a:rPr>
              <a:t>iile pe care le vor </a:t>
            </a:r>
            <a:r>
              <a:rPr lang="ro-RO" sz="2000" dirty="0">
                <a:latin typeface="Calibri" panose="020F0502020204030204" pitchFamily="34" charset="0"/>
              </a:rPr>
              <a:t>î</a:t>
            </a:r>
            <a:r>
              <a:rPr lang="vi-VN" sz="2000" dirty="0">
                <a:latin typeface="Calibri" panose="020F0502020204030204" pitchFamily="34" charset="0"/>
              </a:rPr>
              <a:t>ntalni la locul de plantare. Se executa prin aerisiri din ce </a:t>
            </a:r>
            <a:r>
              <a:rPr lang="ro-RO" sz="2000" dirty="0">
                <a:latin typeface="Calibri" panose="020F0502020204030204" pitchFamily="34" charset="0"/>
              </a:rPr>
              <a:t>î</a:t>
            </a:r>
            <a:r>
              <a:rPr lang="vi-VN" sz="2000" dirty="0">
                <a:latin typeface="Calibri" panose="020F0502020204030204" pitchFamily="34" charset="0"/>
              </a:rPr>
              <a:t>n ce mai dese</a:t>
            </a:r>
            <a:r>
              <a:rPr lang="ro-RO" sz="2000" dirty="0">
                <a:latin typeface="Calibri" panose="020F0502020204030204" pitchFamily="34" charset="0"/>
              </a:rPr>
              <a:t> ș</a:t>
            </a:r>
            <a:r>
              <a:rPr lang="it-IT" sz="2000" dirty="0">
                <a:latin typeface="Calibri" panose="020F0502020204030204" pitchFamily="34" charset="0"/>
              </a:rPr>
              <a:t>i </a:t>
            </a:r>
            <a:r>
              <a:rPr lang="ro-RO" sz="2000" dirty="0">
                <a:latin typeface="Calibri" panose="020F0502020204030204" pitchFamily="34" charset="0"/>
              </a:rPr>
              <a:t>î</a:t>
            </a:r>
            <a:r>
              <a:rPr lang="it-IT" sz="2000" dirty="0">
                <a:latin typeface="Calibri" panose="020F0502020204030204" pitchFamily="34" charset="0"/>
              </a:rPr>
              <a:t>n final, prin descoperirea total</a:t>
            </a:r>
            <a:r>
              <a:rPr lang="ro-RO" sz="2000" dirty="0">
                <a:latin typeface="Calibri" panose="020F0502020204030204" pitchFamily="34" charset="0"/>
              </a:rPr>
              <a:t>ă</a:t>
            </a:r>
            <a:r>
              <a:rPr lang="it-IT" sz="2000" dirty="0">
                <a:latin typeface="Calibri" panose="020F0502020204030204" pitchFamily="34" charset="0"/>
              </a:rPr>
              <a:t> a r</a:t>
            </a:r>
            <a:r>
              <a:rPr lang="ro-RO" sz="2000" dirty="0">
                <a:latin typeface="Calibri" panose="020F0502020204030204" pitchFamily="34" charset="0"/>
              </a:rPr>
              <a:t>ă</a:t>
            </a:r>
            <a:r>
              <a:rPr lang="it-IT" sz="2000" dirty="0">
                <a:latin typeface="Calibri" panose="020F0502020204030204" pitchFamily="34" charset="0"/>
              </a:rPr>
              <a:t>sa­durilor, mai </a:t>
            </a:r>
            <a:r>
              <a:rPr lang="ro-RO" sz="2000" dirty="0">
                <a:latin typeface="Calibri" panose="020F0502020204030204" pitchFamily="34" charset="0"/>
              </a:rPr>
              <a:t>î</a:t>
            </a:r>
            <a:r>
              <a:rPr lang="it-IT" sz="2000" dirty="0">
                <a:latin typeface="Calibri" panose="020F0502020204030204" pitchFamily="34" charset="0"/>
              </a:rPr>
              <a:t>nt</a:t>
            </a:r>
            <a:r>
              <a:rPr lang="ro-RO" sz="2000" dirty="0">
                <a:latin typeface="Calibri" panose="020F0502020204030204" pitchFamily="34" charset="0"/>
              </a:rPr>
              <a:t>â</a:t>
            </a:r>
            <a:r>
              <a:rPr lang="it-IT" sz="2000" dirty="0">
                <a:latin typeface="Calibri" panose="020F0502020204030204" pitchFamily="34" charset="0"/>
              </a:rPr>
              <a:t>i ziua, apoi </a:t>
            </a:r>
            <a:r>
              <a:rPr lang="ro-RO" sz="2000" dirty="0">
                <a:latin typeface="Calibri" panose="020F0502020204030204" pitchFamily="34" charset="0"/>
              </a:rPr>
              <a:t>ș</a:t>
            </a:r>
            <a:r>
              <a:rPr lang="it-IT" sz="2000" dirty="0">
                <a:latin typeface="Calibri" panose="020F0502020204030204" pitchFamily="34" charset="0"/>
              </a:rPr>
              <a:t>i noaptea. C</a:t>
            </a:r>
            <a:r>
              <a:rPr lang="ro-RO" sz="2000" dirty="0">
                <a:latin typeface="Calibri" panose="020F0502020204030204" pitchFamily="34" charset="0"/>
              </a:rPr>
              <a:t>ă</a:t>
            </a:r>
            <a:r>
              <a:rPr lang="it-IT" sz="2000" dirty="0">
                <a:latin typeface="Calibri" panose="020F0502020204030204" pitchFamily="34" charset="0"/>
              </a:rPr>
              <a:t>lirea dureaza 5-7 zile, timp </a:t>
            </a:r>
            <a:r>
              <a:rPr lang="ro-RO" sz="2000" dirty="0">
                <a:latin typeface="Calibri" panose="020F0502020204030204" pitchFamily="34" charset="0"/>
              </a:rPr>
              <a:t>î</a:t>
            </a:r>
            <a:r>
              <a:rPr lang="it-IT" sz="2000" dirty="0">
                <a:latin typeface="Calibri" panose="020F0502020204030204" pitchFamily="34" charset="0"/>
              </a:rPr>
              <a:t>n care se reduc </a:t>
            </a:r>
            <a:r>
              <a:rPr lang="ro-RO" sz="2000" dirty="0">
                <a:latin typeface="Calibri" panose="020F0502020204030204" pitchFamily="34" charset="0"/>
              </a:rPr>
              <a:t>ș</a:t>
            </a:r>
            <a:r>
              <a:rPr lang="it-IT" sz="2000" dirty="0">
                <a:latin typeface="Calibri" panose="020F0502020204030204" pitchFamily="34" charset="0"/>
              </a:rPr>
              <a:t>i ud</a:t>
            </a:r>
            <a:r>
              <a:rPr lang="ro-RO" sz="2000" dirty="0">
                <a:latin typeface="Calibri" panose="020F0502020204030204" pitchFamily="34" charset="0"/>
              </a:rPr>
              <a:t>ă</a:t>
            </a:r>
            <a:r>
              <a:rPr lang="it-IT" sz="2000" dirty="0">
                <a:latin typeface="Calibri" panose="020F0502020204030204" pitchFamily="34" charset="0"/>
              </a:rPr>
              <a:t>rile.</a:t>
            </a:r>
            <a:r>
              <a:rPr lang="vi-VN" sz="2000" dirty="0">
                <a:latin typeface="Calibri" panose="020F0502020204030204" pitchFamily="34" charset="0"/>
              </a:rPr>
              <a:t/>
            </a:r>
            <a:br>
              <a:rPr lang="vi-VN" sz="2000" dirty="0">
                <a:latin typeface="Calibri" panose="020F0502020204030204" pitchFamily="34" charset="0"/>
              </a:rPr>
            </a:br>
            <a:endParaRPr lang="ro-RO" sz="2000" dirty="0">
              <a:latin typeface="Calibri" panose="020F0502020204030204" pitchFamily="34" charset="0"/>
            </a:endParaRPr>
          </a:p>
          <a:p>
            <a:endParaRPr lang="ro-R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57600"/>
            <a:ext cx="3429000" cy="256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04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0"/>
            <a:ext cx="7024744" cy="762000"/>
          </a:xfrm>
        </p:spPr>
        <p:txBody>
          <a:bodyPr/>
          <a:lstStyle/>
          <a:p>
            <a:r>
              <a:rPr lang="ro-RO" sz="2800" b="1" dirty="0"/>
              <a:t>P</a:t>
            </a:r>
            <a:r>
              <a:rPr lang="vi-VN" sz="2800" b="1" dirty="0"/>
              <a:t>lantarea răsadurilor de legume</a:t>
            </a:r>
            <a:endParaRPr lang="ro-RO" sz="2800" b="1" dirty="0"/>
          </a:p>
        </p:txBody>
      </p:sp>
      <p:sp>
        <p:nvSpPr>
          <p:cNvPr id="3" name="Content Placeholder 2"/>
          <p:cNvSpPr>
            <a:spLocks noGrp="1"/>
          </p:cNvSpPr>
          <p:nvPr>
            <p:ph sz="quarter" idx="13"/>
          </p:nvPr>
        </p:nvSpPr>
        <p:spPr>
          <a:xfrm>
            <a:off x="762000" y="1905000"/>
            <a:ext cx="3419856" cy="3733800"/>
          </a:xfrm>
        </p:spPr>
        <p:txBody>
          <a:bodyPr>
            <a:normAutofit fontScale="47500" lnSpcReduction="20000"/>
          </a:bodyPr>
          <a:lstStyle/>
          <a:p>
            <a:pPr marL="0" indent="0">
              <a:buNone/>
            </a:pPr>
            <a:r>
              <a:rPr lang="vi-VN" dirty="0"/>
              <a:t/>
            </a:r>
            <a:br>
              <a:rPr lang="vi-VN" dirty="0"/>
            </a:br>
            <a:endParaRPr lang="vi-VN" dirty="0"/>
          </a:p>
          <a:p>
            <a:r>
              <a:rPr lang="vi-VN" sz="3200" dirty="0">
                <a:latin typeface="Calibri" panose="020F0502020204030204" pitchFamily="34" charset="0"/>
              </a:rPr>
              <a:t>Vârsta corespunzătoare pentru plantare variază în funcție de cultură, (ex. 50-60 zile tomate, 60 - 65 zile ardei). Totodată, se urmărește și gradul de dezvoltare al plantei. Răsadul este pregătit de plantare când are o înălțime minimă de 15 cm, are mai multe frunze (cel puțin 3 la castraveți și 8-12 la ardei).</a:t>
            </a:r>
          </a:p>
          <a:p>
            <a:r>
              <a:rPr lang="vi-VN" sz="3200" dirty="0">
                <a:latin typeface="Calibri" panose="020F0502020204030204" pitchFamily="34" charset="0"/>
              </a:rPr>
              <a:t>Răsadul este pregătit de plantare dacă este viguros, gros și cu internodii scurte, are sistem radicular bine dezvoltat, are boboci formați la prima inflorescență (tomate, ardei, vinete).</a:t>
            </a:r>
          </a:p>
          <a:p>
            <a:endParaRPr lang="ro-RO" sz="3200" dirty="0">
              <a:latin typeface="Calibri" panose="020F0502020204030204" pitchFamily="34" charset="0"/>
            </a:endParaRP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4038600" cy="294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11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vi-VN" dirty="0"/>
              <a:t>Îngrijirea răsadului în </a:t>
            </a:r>
            <a:r>
              <a:rPr lang="vi-VN" dirty="0" smtClean="0"/>
              <a:t>sere</a:t>
            </a:r>
            <a:r>
              <a:rPr lang="ro-RO" dirty="0" smtClean="0"/>
              <a:t>-</a:t>
            </a:r>
            <a:endParaRPr lang="vi-VN" dirty="0"/>
          </a:p>
          <a:p>
            <a:r>
              <a:rPr lang="ro-RO" dirty="0" smtClean="0">
                <a:hlinkClick r:id="rId2"/>
              </a:rPr>
              <a:t>https</a:t>
            </a:r>
            <a:r>
              <a:rPr lang="ro-RO" dirty="0">
                <a:hlinkClick r:id="rId2"/>
              </a:rPr>
              <a:t>://</a:t>
            </a:r>
            <a:r>
              <a:rPr lang="ro-RO" dirty="0" smtClean="0">
                <a:hlinkClick r:id="rId2"/>
              </a:rPr>
              <a:t>youtu.be/PBryOlwxy8Y</a:t>
            </a:r>
            <a:endParaRPr lang="ro-RO" dirty="0" smtClean="0"/>
          </a:p>
          <a:p>
            <a:endParaRPr lang="ro-RO" dirty="0"/>
          </a:p>
        </p:txBody>
      </p:sp>
      <p:pic>
        <p:nvPicPr>
          <p:cNvPr id="10242" name="Picture 2"/>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t="21081" r="30671" b="14864"/>
          <a:stretch/>
        </p:blipFill>
        <p:spPr bwMode="auto">
          <a:xfrm>
            <a:off x="4191000" y="3886200"/>
            <a:ext cx="396071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724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ro-RO" dirty="0" smtClean="0">
                <a:hlinkClick r:id="rId2"/>
              </a:rPr>
              <a:t>Cum obținem răsad viguros de legume - </a:t>
            </a:r>
            <a:r>
              <a:rPr lang="ro-RO" dirty="0" smtClean="0">
                <a:solidFill>
                  <a:srgbClr val="0070C0"/>
                </a:solidFill>
                <a:hlinkClick r:id="rId2"/>
              </a:rPr>
              <a:t>https</a:t>
            </a:r>
            <a:r>
              <a:rPr lang="ro-RO" dirty="0">
                <a:solidFill>
                  <a:srgbClr val="0070C0"/>
                </a:solidFill>
                <a:hlinkClick r:id="rId2"/>
              </a:rPr>
              <a:t>://</a:t>
            </a:r>
            <a:r>
              <a:rPr lang="ro-RO" dirty="0" smtClean="0">
                <a:solidFill>
                  <a:srgbClr val="0070C0"/>
                </a:solidFill>
                <a:hlinkClick r:id="rId2"/>
              </a:rPr>
              <a:t>youtu.be/jy5gxB7AUPQ</a:t>
            </a:r>
            <a:endParaRPr lang="ro-RO" dirty="0" smtClean="0">
              <a:solidFill>
                <a:srgbClr val="0070C0"/>
              </a:solidFill>
            </a:endParaRPr>
          </a:p>
          <a:p>
            <a:endParaRPr lang="ro-RO" dirty="0">
              <a:solidFill>
                <a:srgbClr val="0070C0"/>
              </a:solidFill>
            </a:endParaRPr>
          </a:p>
        </p:txBody>
      </p:sp>
      <p:pic>
        <p:nvPicPr>
          <p:cNvPr id="9219" name="Picture 3"/>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t="20716" r="27485" b="18850"/>
          <a:stretch/>
        </p:blipFill>
        <p:spPr bwMode="auto">
          <a:xfrm>
            <a:off x="4495800" y="2286000"/>
            <a:ext cx="3318535" cy="254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94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11571" y="1143000"/>
            <a:ext cx="6777317" cy="2514600"/>
          </a:xfrm>
        </p:spPr>
        <p:txBody>
          <a:bodyPr>
            <a:normAutofit/>
          </a:bodyPr>
          <a:lstStyle/>
          <a:p>
            <a:r>
              <a:rPr lang="ro-RO" dirty="0" smtClean="0"/>
              <a:t>Test</a:t>
            </a:r>
            <a:r>
              <a:rPr lang="en-US" dirty="0" smtClean="0"/>
              <a:t> de </a:t>
            </a:r>
            <a:r>
              <a:rPr lang="en-US" dirty="0" err="1" smtClean="0"/>
              <a:t>fixare</a:t>
            </a:r>
            <a:r>
              <a:rPr lang="en-US" dirty="0" smtClean="0"/>
              <a:t> a </a:t>
            </a:r>
            <a:r>
              <a:rPr lang="en-US" dirty="0" err="1" smtClean="0"/>
              <a:t>cuno</a:t>
            </a:r>
            <a:r>
              <a:rPr lang="ro-RO" dirty="0" smtClean="0"/>
              <a:t>ștințelor </a:t>
            </a:r>
            <a:r>
              <a:rPr lang="en-US" dirty="0" smtClean="0"/>
              <a:t> </a:t>
            </a:r>
            <a:r>
              <a:rPr lang="ro-RO" dirty="0" smtClean="0"/>
              <a:t> Kahoot</a:t>
            </a:r>
            <a:r>
              <a:rPr lang="en-US" dirty="0" smtClean="0"/>
              <a:t>! </a:t>
            </a:r>
            <a:endParaRPr lang="ro-RO" dirty="0" smtClean="0"/>
          </a:p>
          <a:p>
            <a:endParaRPr lang="ro-RO" dirty="0" smtClean="0"/>
          </a:p>
          <a:p>
            <a:r>
              <a:rPr lang="ro-RO" sz="1600" dirty="0">
                <a:solidFill>
                  <a:srgbClr val="0070C0"/>
                </a:solidFill>
                <a:hlinkClick r:id="rId2"/>
              </a:rPr>
              <a:t>https</a:t>
            </a:r>
            <a:r>
              <a:rPr lang="ro-RO" sz="1600">
                <a:solidFill>
                  <a:srgbClr val="0070C0"/>
                </a:solidFill>
                <a:hlinkClick r:id="rId2"/>
              </a:rPr>
              <a:t>://</a:t>
            </a:r>
            <a:r>
              <a:rPr lang="ro-RO" sz="1600" smtClean="0">
                <a:solidFill>
                  <a:srgbClr val="0070C0"/>
                </a:solidFill>
                <a:hlinkClick r:id="rId2"/>
              </a:rPr>
              <a:t>create.kahoot.it/share/lucrari-de-ingrijire-a-rasadurilor/5e6a12aa-2f1f-4b5c-a16f-1981dd34d0c5</a:t>
            </a:r>
            <a:endParaRPr lang="ro-RO" sz="1600" dirty="0" smtClean="0">
              <a:solidFill>
                <a:srgbClr val="0070C0"/>
              </a:solidFill>
            </a:endParaRPr>
          </a:p>
          <a:p>
            <a:endParaRPr lang="ro-RO" sz="1600" dirty="0" smtClean="0">
              <a:solidFill>
                <a:srgbClr val="0070C0"/>
              </a:solidFill>
            </a:endParaRPr>
          </a:p>
          <a:p>
            <a:endParaRPr lang="ro-RO" dirty="0" smtClean="0"/>
          </a:p>
          <a:p>
            <a:endParaRPr lang="ro-RO" dirty="0" smtClean="0"/>
          </a:p>
          <a:p>
            <a:endParaRPr lang="ro-RO"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330" y="2971800"/>
            <a:ext cx="5257800" cy="2956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262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13576"/>
            <a:ext cx="7024744" cy="1143000"/>
          </a:xfrm>
        </p:spPr>
        <p:txBody>
          <a:bodyPr>
            <a:normAutofit/>
          </a:bodyPr>
          <a:lstStyle/>
          <a:p>
            <a:r>
              <a:rPr lang="ro-RO" sz="2000" dirty="0">
                <a:solidFill>
                  <a:schemeClr val="tx1"/>
                </a:solidFill>
              </a:rPr>
              <a:t>Rebus – pentru fixarea cunoștințelor – platformaLearningApps.org </a:t>
            </a:r>
          </a:p>
        </p:txBody>
      </p:sp>
      <p:sp>
        <p:nvSpPr>
          <p:cNvPr id="3" name="Content Placeholder 2"/>
          <p:cNvSpPr>
            <a:spLocks noGrp="1"/>
          </p:cNvSpPr>
          <p:nvPr>
            <p:ph idx="1"/>
          </p:nvPr>
        </p:nvSpPr>
        <p:spPr/>
        <p:txBody>
          <a:bodyPr/>
          <a:lstStyle/>
          <a:p>
            <a:r>
              <a:rPr lang="ro-RO" dirty="0">
                <a:solidFill>
                  <a:srgbClr val="00B0F0"/>
                </a:solidFill>
                <a:hlinkClick r:id="rId2"/>
              </a:rPr>
              <a:t>https://</a:t>
            </a:r>
            <a:r>
              <a:rPr lang="ro-RO" dirty="0" smtClean="0">
                <a:solidFill>
                  <a:srgbClr val="00B0F0"/>
                </a:solidFill>
                <a:hlinkClick r:id="rId2"/>
              </a:rPr>
              <a:t>learningapps.org/13558318</a:t>
            </a:r>
            <a:endParaRPr lang="ro-RO" dirty="0" smtClean="0">
              <a:solidFill>
                <a:srgbClr val="00B0F0"/>
              </a:solidFill>
            </a:endParaRPr>
          </a:p>
          <a:p>
            <a:endParaRPr lang="ro-RO" dirty="0" smtClean="0">
              <a:solidFill>
                <a:srgbClr val="00B0F0"/>
              </a:solidFill>
            </a:endParaRPr>
          </a:p>
          <a:p>
            <a:endParaRPr lang="ro-RO" dirty="0">
              <a:solidFill>
                <a:srgbClr val="00B0F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57" t="22318" r="21024"/>
          <a:stretch/>
        </p:blipFill>
        <p:spPr bwMode="auto">
          <a:xfrm>
            <a:off x="1676400" y="3048000"/>
            <a:ext cx="4263656" cy="309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954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a:t>Rezolvare Rebus</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019" t="13468" r="13330" b="12894"/>
          <a:stretch/>
        </p:blipFill>
        <p:spPr bwMode="auto">
          <a:xfrm>
            <a:off x="2209800" y="2438400"/>
            <a:ext cx="5782105" cy="338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053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moticone">
            <a:hlinkClick r:id="rId2"/>
          </p:cNvPr>
          <p:cNvPicPr>
            <a:picLocks noChangeAspect="1" noChangeArrowheads="1"/>
          </p:cNvPicPr>
          <p:nvPr/>
        </p:nvPicPr>
        <p:blipFill>
          <a:blip r:embed="rId3" cstate="print"/>
          <a:srcRect/>
          <a:stretch>
            <a:fillRect/>
          </a:stretch>
        </p:blipFill>
        <p:spPr bwMode="auto">
          <a:xfrm>
            <a:off x="3621882" y="3091544"/>
            <a:ext cx="2235313" cy="2505983"/>
          </a:xfrm>
          <a:prstGeom prst="rect">
            <a:avLst/>
          </a:prstGeom>
          <a:noFill/>
        </p:spPr>
      </p:pic>
    </p:spTree>
    <p:extLst>
      <p:ext uri="{BB962C8B-B14F-4D97-AF65-F5344CB8AC3E}">
        <p14:creationId xmlns:p14="http://schemas.microsoft.com/office/powerpoint/2010/main" val="34759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ro-RO" sz="1600" b="1" dirty="0"/>
              <a:t>Domeniul de pregătire profesională -Agricultură</a:t>
            </a:r>
            <a:endParaRPr lang="ro-RO" sz="1600" dirty="0"/>
          </a:p>
          <a:p>
            <a:r>
              <a:rPr lang="ro-RO" sz="1600" b="1" dirty="0"/>
              <a:t>Calificarea profesională – Tehnician Horticultor</a:t>
            </a:r>
            <a:endParaRPr lang="ro-RO" sz="1600" dirty="0"/>
          </a:p>
          <a:p>
            <a:r>
              <a:rPr lang="ro-RO" sz="1600" b="1" dirty="0" smtClean="0"/>
              <a:t>Profesor</a:t>
            </a:r>
            <a:r>
              <a:rPr lang="ro-RO" sz="1600" dirty="0" smtClean="0"/>
              <a:t>: </a:t>
            </a:r>
            <a:r>
              <a:rPr lang="ro-RO" sz="1600" b="1" dirty="0" smtClean="0"/>
              <a:t>Muntenașu </a:t>
            </a:r>
            <a:r>
              <a:rPr lang="ro-RO" sz="1600" b="1" dirty="0"/>
              <a:t>Mariana</a:t>
            </a:r>
          </a:p>
          <a:p>
            <a:r>
              <a:rPr lang="ro-RO" sz="1600" b="1" dirty="0"/>
              <a:t>Clasa: </a:t>
            </a:r>
            <a:r>
              <a:rPr lang="ro-RO" sz="1600" dirty="0"/>
              <a:t>a XII </a:t>
            </a:r>
          </a:p>
          <a:p>
            <a:r>
              <a:rPr lang="ro-RO" sz="1600" b="1" dirty="0" smtClean="0"/>
              <a:t>Disciplina</a:t>
            </a:r>
            <a:r>
              <a:rPr lang="ro-RO" sz="1600" b="1" dirty="0"/>
              <a:t>: Tehnologia de cultivare a speciilor legumicole </a:t>
            </a:r>
          </a:p>
          <a:p>
            <a:r>
              <a:rPr lang="ro-RO" sz="1600" b="1" dirty="0" smtClean="0"/>
              <a:t>Titlul </a:t>
            </a:r>
            <a:r>
              <a:rPr lang="ro-RO" sz="1600" b="1" dirty="0"/>
              <a:t>lecţiei: </a:t>
            </a:r>
            <a:r>
              <a:rPr lang="it-IT" sz="1600" b="1" dirty="0">
                <a:solidFill>
                  <a:schemeClr val="tx1"/>
                </a:solidFill>
              </a:rPr>
              <a:t>Lucrări de îngrijire a </a:t>
            </a:r>
            <a:r>
              <a:rPr lang="it-IT" sz="1600" b="1" dirty="0" smtClean="0">
                <a:solidFill>
                  <a:schemeClr val="tx1"/>
                </a:solidFill>
              </a:rPr>
              <a:t>răsadurilor</a:t>
            </a:r>
            <a:endParaRPr lang="ro-RO" altLang="ro-RO" sz="1600" b="1" dirty="0"/>
          </a:p>
          <a:p>
            <a:r>
              <a:rPr lang="ro-RO" sz="1600" b="1" dirty="0" smtClean="0"/>
              <a:t>Competențe specifice:</a:t>
            </a:r>
            <a:r>
              <a:rPr lang="ro-RO" sz="1600" dirty="0" smtClean="0"/>
              <a:t>     </a:t>
            </a:r>
          </a:p>
          <a:p>
            <a:pPr marL="903288">
              <a:buFont typeface="Wingdings" panose="05000000000000000000" pitchFamily="2" charset="2"/>
              <a:buChar char="§"/>
            </a:pPr>
            <a:r>
              <a:rPr lang="ro-RO" sz="1600" dirty="0" smtClean="0">
                <a:solidFill>
                  <a:schemeClr val="tx1"/>
                </a:solidFill>
              </a:rPr>
              <a:t>Identificarea  lucrăriilor </a:t>
            </a:r>
            <a:r>
              <a:rPr lang="it-IT" sz="1600" dirty="0">
                <a:solidFill>
                  <a:schemeClr val="tx1"/>
                </a:solidFill>
              </a:rPr>
              <a:t>de îngrijire a răsadurilor</a:t>
            </a:r>
            <a:endParaRPr lang="ro-RO" sz="1600" dirty="0">
              <a:solidFill>
                <a:schemeClr val="tx1"/>
              </a:solidFill>
            </a:endParaRPr>
          </a:p>
          <a:p>
            <a:pPr marL="903288">
              <a:buFont typeface="Wingdings" panose="05000000000000000000" pitchFamily="2" charset="2"/>
              <a:buChar char="§"/>
            </a:pPr>
            <a:r>
              <a:rPr lang="ro-RO" sz="1600" dirty="0" smtClean="0">
                <a:solidFill>
                  <a:schemeClr val="tx1"/>
                </a:solidFill>
              </a:rPr>
              <a:t>Descrierea lucrărilor </a:t>
            </a:r>
            <a:r>
              <a:rPr lang="it-IT" sz="1600" dirty="0">
                <a:solidFill>
                  <a:schemeClr val="tx1"/>
                </a:solidFill>
              </a:rPr>
              <a:t>de îngrijire a răsadurilo</a:t>
            </a:r>
            <a:r>
              <a:rPr lang="ro-RO" sz="1600" dirty="0">
                <a:solidFill>
                  <a:schemeClr val="tx1"/>
                </a:solidFill>
              </a:rPr>
              <a:t>r</a:t>
            </a:r>
          </a:p>
          <a:p>
            <a:pPr marL="903288">
              <a:buFont typeface="Wingdings" panose="05000000000000000000" pitchFamily="2" charset="2"/>
              <a:buChar char="§"/>
            </a:pPr>
            <a:r>
              <a:rPr lang="ro-RO" sz="1600" dirty="0" smtClean="0">
                <a:solidFill>
                  <a:schemeClr val="tx1"/>
                </a:solidFill>
              </a:rPr>
              <a:t>Cunoașterea tratamentelor </a:t>
            </a:r>
            <a:r>
              <a:rPr lang="ro-RO" sz="1600" dirty="0">
                <a:solidFill>
                  <a:schemeClr val="tx1"/>
                </a:solidFill>
              </a:rPr>
              <a:t>speciale ce trebuie aplicate răsadurilor de legume</a:t>
            </a:r>
          </a:p>
          <a:p>
            <a:pPr marL="0" indent="0">
              <a:buNone/>
            </a:pPr>
            <a:endParaRPr lang="ro-RO" dirty="0"/>
          </a:p>
        </p:txBody>
      </p:sp>
    </p:spTree>
    <p:extLst>
      <p:ext uri="{BB962C8B-B14F-4D97-AF65-F5344CB8AC3E}">
        <p14:creationId xmlns:p14="http://schemas.microsoft.com/office/powerpoint/2010/main" val="350982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6777317" cy="3508977"/>
          </a:xfrm>
        </p:spPr>
        <p:txBody>
          <a:bodyPr>
            <a:normAutofit lnSpcReduction="10000"/>
          </a:bodyPr>
          <a:lstStyle/>
          <a:p>
            <a:endParaRPr lang="ro-RO" sz="2000" dirty="0" smtClean="0"/>
          </a:p>
          <a:p>
            <a:endParaRPr lang="ro-RO" sz="2000" dirty="0"/>
          </a:p>
          <a:p>
            <a:r>
              <a:rPr lang="ro-RO" sz="2000" dirty="0" smtClean="0"/>
              <a:t>Lucrările </a:t>
            </a:r>
            <a:r>
              <a:rPr lang="ro-RO" sz="2000" dirty="0"/>
              <a:t>de </a:t>
            </a:r>
            <a:r>
              <a:rPr lang="ro-RO" sz="2000" dirty="0" smtClean="0"/>
              <a:t>îngrijire se asigură </a:t>
            </a:r>
            <a:r>
              <a:rPr lang="ro-RO" sz="2000" dirty="0"/>
              <a:t>imediat </a:t>
            </a:r>
            <a:r>
              <a:rPr lang="ro-RO" sz="2000" dirty="0" smtClean="0"/>
              <a:t>după răsărirea răsadurilor </a:t>
            </a:r>
            <a:r>
              <a:rPr lang="ro-RO" sz="2000" dirty="0"/>
              <a:t>prin </a:t>
            </a:r>
            <a:r>
              <a:rPr lang="ro-RO" sz="2000" dirty="0" smtClean="0"/>
              <a:t>menținerea curată </a:t>
            </a:r>
            <a:r>
              <a:rPr lang="ro-RO" sz="2000" dirty="0"/>
              <a:t>a materialelor de acoperire (</a:t>
            </a:r>
            <a:r>
              <a:rPr lang="ro-RO" sz="2000" dirty="0" smtClean="0"/>
              <a:t>sticlă, </a:t>
            </a:r>
            <a:r>
              <a:rPr lang="ro-RO" sz="2000" dirty="0"/>
              <a:t>folii din materiale plastice), </a:t>
            </a:r>
            <a:r>
              <a:rPr lang="ro-RO" sz="2000" dirty="0" smtClean="0"/>
              <a:t>înclinarea ușoară a </a:t>
            </a:r>
            <a:r>
              <a:rPr lang="ro-RO" sz="2000" dirty="0"/>
              <a:t>tocurilor de </a:t>
            </a:r>
            <a:r>
              <a:rPr lang="ro-RO" sz="2000" dirty="0" smtClean="0"/>
              <a:t>răsadniță </a:t>
            </a:r>
            <a:r>
              <a:rPr lang="ro-RO" sz="2000" dirty="0"/>
              <a:t>spre sud, folosirea </a:t>
            </a:r>
            <a:r>
              <a:rPr lang="ro-RO" sz="2000" dirty="0" smtClean="0"/>
              <a:t>instalației </a:t>
            </a:r>
            <a:r>
              <a:rPr lang="ro-RO" sz="2000" dirty="0"/>
              <a:t>de iluminare </a:t>
            </a:r>
            <a:r>
              <a:rPr lang="ro-RO" sz="2000" dirty="0" smtClean="0"/>
              <a:t>artificială </a:t>
            </a:r>
            <a:r>
              <a:rPr lang="ro-RO" sz="2000" dirty="0"/>
              <a:t>î</a:t>
            </a:r>
            <a:r>
              <a:rPr lang="ro-RO" sz="2000" dirty="0" smtClean="0"/>
              <a:t>n </a:t>
            </a:r>
            <a:r>
              <a:rPr lang="ro-RO" sz="2000" dirty="0"/>
              <a:t>sere, </a:t>
            </a:r>
            <a:r>
              <a:rPr lang="ro-RO" sz="2000" dirty="0" smtClean="0"/>
              <a:t>răritul ghivecelor, când răsadurile </a:t>
            </a:r>
            <a:r>
              <a:rPr lang="ro-RO" sz="2000" dirty="0"/>
              <a:t>î</a:t>
            </a:r>
            <a:r>
              <a:rPr lang="ro-RO" sz="2000" dirty="0" smtClean="0"/>
              <a:t>ncep să </a:t>
            </a:r>
            <a:r>
              <a:rPr lang="ro-RO" sz="2000" dirty="0"/>
              <a:t>se </a:t>
            </a:r>
            <a:r>
              <a:rPr lang="ro-RO" sz="2000" dirty="0" smtClean="0"/>
              <a:t>umbrească. </a:t>
            </a:r>
            <a:r>
              <a:rPr lang="ro-RO" sz="2000" dirty="0"/>
              <a:t>La </a:t>
            </a:r>
            <a:r>
              <a:rPr lang="ro-RO" sz="2000" dirty="0" smtClean="0"/>
              <a:t>răsadurile </a:t>
            </a:r>
            <a:r>
              <a:rPr lang="ro-RO" sz="2000" dirty="0"/>
              <a:t>de </a:t>
            </a:r>
            <a:r>
              <a:rPr lang="ro-RO" sz="2000" dirty="0" smtClean="0"/>
              <a:t>vară-toamnă </a:t>
            </a:r>
            <a:r>
              <a:rPr lang="ro-RO" sz="2000" dirty="0"/>
              <a:t>este uneori </a:t>
            </a:r>
            <a:r>
              <a:rPr lang="ro-RO" sz="2000" dirty="0" smtClean="0"/>
              <a:t>necesară </a:t>
            </a:r>
            <a:r>
              <a:rPr lang="ro-RO" sz="2000" dirty="0"/>
              <a:t>umbrirea pentru a reduce excesul de </a:t>
            </a:r>
            <a:r>
              <a:rPr lang="ro-RO" sz="2000" dirty="0" smtClean="0"/>
              <a:t>lumină.</a:t>
            </a:r>
            <a:endParaRPr lang="ro-RO"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53239"/>
            <a:ext cx="3200400" cy="239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222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o-RO" sz="3100" b="1" dirty="0" smtClean="0"/>
              <a:t/>
            </a:r>
            <a:br>
              <a:rPr lang="ro-RO" sz="3100" b="1" dirty="0" smtClean="0"/>
            </a:br>
            <a:r>
              <a:rPr lang="ro-RO" sz="3100" b="1" dirty="0"/>
              <a:t/>
            </a:r>
            <a:br>
              <a:rPr lang="ro-RO" sz="3100" b="1" dirty="0"/>
            </a:br>
            <a:r>
              <a:rPr lang="ro-RO" sz="3100" b="1" dirty="0" smtClean="0"/>
              <a:t>1. </a:t>
            </a:r>
            <a:r>
              <a:rPr lang="vi-VN" sz="3100" b="1" dirty="0" smtClean="0"/>
              <a:t>Repica</a:t>
            </a:r>
            <a:r>
              <a:rPr lang="ro-RO" sz="3100" b="1" dirty="0" smtClean="0"/>
              <a:t>tul</a:t>
            </a:r>
            <a:r>
              <a:rPr lang="vi-VN" sz="3100" b="1" dirty="0" smtClean="0"/>
              <a:t> </a:t>
            </a:r>
            <a:r>
              <a:rPr lang="vi-VN" sz="3100" b="1" dirty="0"/>
              <a:t>răsadurilor</a:t>
            </a:r>
            <a:r>
              <a:rPr lang="vi-VN" b="1" dirty="0"/>
              <a:t/>
            </a:r>
            <a:br>
              <a:rPr lang="vi-VN" b="1" dirty="0"/>
            </a:br>
            <a:r>
              <a:rPr lang="vi-VN" b="1" dirty="0"/>
              <a:t/>
            </a:r>
            <a:br>
              <a:rPr lang="vi-VN" b="1" dirty="0"/>
            </a:br>
            <a:endParaRPr lang="ro-RO" dirty="0"/>
          </a:p>
        </p:txBody>
      </p:sp>
      <p:sp>
        <p:nvSpPr>
          <p:cNvPr id="3" name="Content Placeholder 2"/>
          <p:cNvSpPr>
            <a:spLocks noGrp="1"/>
          </p:cNvSpPr>
          <p:nvPr>
            <p:ph idx="1"/>
          </p:nvPr>
        </p:nvSpPr>
        <p:spPr>
          <a:xfrm>
            <a:off x="838201" y="1219201"/>
            <a:ext cx="6324600" cy="2895600"/>
          </a:xfrm>
        </p:spPr>
        <p:txBody>
          <a:bodyPr>
            <a:normAutofit fontScale="25000" lnSpcReduction="20000"/>
          </a:bodyPr>
          <a:lstStyle/>
          <a:p>
            <a:endParaRPr lang="ro-RO" b="1" dirty="0" smtClean="0"/>
          </a:p>
          <a:p>
            <a:r>
              <a:rPr lang="vi-VN" sz="8000" dirty="0">
                <a:latin typeface="Calibri" panose="020F0502020204030204" pitchFamily="34" charset="0"/>
              </a:rPr>
              <a:t>Răsadul repicat se obține prin transplantarea răsadurilor, la distanțe mai mari, pentru a le </a:t>
            </a:r>
            <a:endParaRPr lang="ro-RO" sz="8000" dirty="0" smtClean="0">
              <a:latin typeface="Calibri" panose="020F0502020204030204" pitchFamily="34" charset="0"/>
            </a:endParaRPr>
          </a:p>
          <a:p>
            <a:pPr marL="68580" indent="0">
              <a:buNone/>
            </a:pPr>
            <a:r>
              <a:rPr lang="ro-RO" sz="8000" dirty="0">
                <a:latin typeface="Calibri" panose="020F0502020204030204" pitchFamily="34" charset="0"/>
              </a:rPr>
              <a:t> </a:t>
            </a:r>
            <a:r>
              <a:rPr lang="ro-RO" sz="8000" dirty="0" smtClean="0">
                <a:latin typeface="Calibri" panose="020F0502020204030204" pitchFamily="34" charset="0"/>
              </a:rPr>
              <a:t>    </a:t>
            </a:r>
            <a:r>
              <a:rPr lang="vi-VN" sz="8000" dirty="0" smtClean="0">
                <a:latin typeface="Calibri" panose="020F0502020204030204" pitchFamily="34" charset="0"/>
              </a:rPr>
              <a:t>asigura </a:t>
            </a:r>
            <a:r>
              <a:rPr lang="vi-VN" sz="8000" dirty="0">
                <a:latin typeface="Calibri" panose="020F0502020204030204" pitchFamily="34" charset="0"/>
              </a:rPr>
              <a:t>un spațiu mai mare de nutriție. </a:t>
            </a:r>
            <a:endParaRPr lang="ro-RO" sz="8000" dirty="0">
              <a:latin typeface="Calibri" panose="020F0502020204030204" pitchFamily="34" charset="0"/>
            </a:endParaRPr>
          </a:p>
          <a:p>
            <a:r>
              <a:rPr lang="vi-VN" sz="8000" dirty="0">
                <a:latin typeface="Calibri" panose="020F0502020204030204" pitchFamily="34" charset="0"/>
              </a:rPr>
              <a:t>La repicat, plantele bolnave și slab dezvoltate se înlătură, iar ruperea vârfului rădăcinii (pivotante) determină o ramificare mai puternică. </a:t>
            </a:r>
            <a:endParaRPr lang="ro-RO" sz="8000" dirty="0">
              <a:latin typeface="Calibri" panose="020F0502020204030204" pitchFamily="34" charset="0"/>
            </a:endParaRPr>
          </a:p>
          <a:p>
            <a:r>
              <a:rPr lang="vi-VN" sz="8000" dirty="0">
                <a:latin typeface="Calibri" panose="020F0502020204030204" pitchFamily="34" charset="0"/>
              </a:rPr>
              <a:t>Repicatul prelungește perioada de producere a răsadurilor, ceea ce impune necesitatea semănatului mai devreme, cu 7 – 10 zile față de metoda producerii răsadului nerepicat. Această metodă se pretează mai ales pentru tomate, ardei, vinete, varză și conopidă timpurie. Este important de menționat că dacă răsadurile sunt crescute în plăci alveolare </a:t>
            </a:r>
            <a:r>
              <a:rPr lang="ro-RO" sz="8000" dirty="0" smtClean="0">
                <a:latin typeface="Calibri" panose="020F0502020204030204" pitchFamily="34" charset="0"/>
              </a:rPr>
              <a:t> sau alveole </a:t>
            </a:r>
            <a:r>
              <a:rPr lang="vi-VN" sz="8000" dirty="0" smtClean="0">
                <a:latin typeface="Calibri" panose="020F0502020204030204" pitchFamily="34" charset="0"/>
              </a:rPr>
              <a:t>din </a:t>
            </a:r>
            <a:r>
              <a:rPr lang="vi-VN" sz="8000" dirty="0">
                <a:latin typeface="Calibri" panose="020F0502020204030204" pitchFamily="34" charset="0"/>
              </a:rPr>
              <a:t>EPS, nu mai este nevoie să se efectueze lucrările de repicat, respectiv semănat.</a:t>
            </a:r>
            <a:br>
              <a:rPr lang="vi-VN" sz="8000" dirty="0">
                <a:latin typeface="Calibri" panose="020F0502020204030204" pitchFamily="34" charset="0"/>
              </a:rPr>
            </a:br>
            <a:endParaRPr lang="vi-VN" sz="8000" dirty="0">
              <a:latin typeface="Calibri" panose="020F0502020204030204"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838200"/>
            <a:ext cx="2443734" cy="13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61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1"/>
            <a:ext cx="7239000" cy="3429000"/>
          </a:xfrm>
        </p:spPr>
        <p:txBody>
          <a:bodyPr>
            <a:normAutofit/>
          </a:bodyPr>
          <a:lstStyle/>
          <a:p>
            <a:pPr>
              <a:lnSpc>
                <a:spcPct val="80000"/>
              </a:lnSpc>
            </a:pPr>
            <a:r>
              <a:rPr lang="vi-VN" sz="1400" b="1" dirty="0"/>
              <a:t>Când se face </a:t>
            </a:r>
            <a:r>
              <a:rPr lang="vi-VN" sz="1400" b="1" dirty="0" smtClean="0"/>
              <a:t>repica</a:t>
            </a:r>
            <a:r>
              <a:rPr lang="ro-RO" sz="1400" b="1" dirty="0" smtClean="0"/>
              <a:t>tul</a:t>
            </a:r>
            <a:r>
              <a:rPr lang="vi-VN" sz="1400" b="1" dirty="0"/>
              <a:t/>
            </a:r>
            <a:br>
              <a:rPr lang="vi-VN" sz="1400" b="1" dirty="0"/>
            </a:br>
            <a:endParaRPr lang="vi-VN" sz="1400" b="1" dirty="0"/>
          </a:p>
          <a:p>
            <a:r>
              <a:rPr lang="vi-VN" sz="2300" dirty="0">
                <a:latin typeface="Calibri" panose="020F0502020204030204" pitchFamily="34" charset="0"/>
              </a:rPr>
              <a:t>Momentul optim pentru repicat este atunci când plantele au format 1-2 frunze. Repicatul este indicat să se facă pe timp noros și nu prea rece. Pe timp însorit răsadurile se umbresc timp de 1 – 2 zile, pentru a asigura o bună prindere. După 3 – 4 zile de la repicat se controlează prinderea și se completează golurile.</a:t>
            </a:r>
          </a:p>
          <a:p>
            <a:endParaRPr lang="ro-R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038600"/>
            <a:ext cx="3581399" cy="201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153400" cy="5029200"/>
          </a:xfrm>
        </p:spPr>
        <p:txBody>
          <a:bodyPr>
            <a:normAutofit fontScale="25000" lnSpcReduction="20000"/>
          </a:bodyPr>
          <a:lstStyle/>
          <a:p>
            <a:r>
              <a:rPr lang="vi-VN" sz="5600" b="1" dirty="0"/>
              <a:t>Cum se face </a:t>
            </a:r>
            <a:r>
              <a:rPr lang="vi-VN" sz="5600" b="1" dirty="0" smtClean="0"/>
              <a:t>repica</a:t>
            </a:r>
            <a:r>
              <a:rPr lang="ro-RO" sz="5600" b="1" dirty="0" smtClean="0"/>
              <a:t>tul</a:t>
            </a:r>
            <a:r>
              <a:rPr lang="vi-VN" sz="5600" dirty="0"/>
              <a:t/>
            </a:r>
            <a:br>
              <a:rPr lang="vi-VN" sz="5600" dirty="0"/>
            </a:br>
            <a:endParaRPr lang="vi-VN" sz="5600" dirty="0"/>
          </a:p>
          <a:p>
            <a:r>
              <a:rPr lang="vi-VN" sz="7200" dirty="0">
                <a:latin typeface="Calibri" panose="020F0502020204030204" pitchFamily="34" charset="0"/>
              </a:rPr>
              <a:t>Răsadnițele folosite pentru repicare se aleg în funcție de temperatura mediului și pot fi calde, semicalde sau reci. Pentru culturile din sere și solarii, răsadurile se repică în ghivece sau cuburi nutritive, în timp ce răsadurile destinate culturilor din câmp se repică în cuburi așezate pe solul din solarul încălzit, direct în stratul de pământ pregătit în acest scop sau în răsadnițe calde.</a:t>
            </a:r>
          </a:p>
          <a:p>
            <a:r>
              <a:rPr lang="vi-VN" sz="7200" dirty="0">
                <a:latin typeface="Calibri" panose="020F0502020204030204" pitchFamily="34" charset="0"/>
              </a:rPr>
              <a:t>În ceea ce privește distanțele de repicat și dimensiunile cuburilor sau ghivecelor în care se repică, acestea diferă de la o legumă la alta. La culturile forțate se folosesc cuburi sau ghivece cu latura de 10 – 12 cm, pentru culturile din solarii 5 – 7 cm, iar pentru culturile timpurii din câmp 5 cm. Pentru vărzoasele timpurii, ardei, salată, distanțele de repicat sunt de 5/5 – 6/6 cm, iar pentru tomate și vinete 7/7 – 10/10 cm.</a:t>
            </a:r>
          </a:p>
          <a:p>
            <a:r>
              <a:rPr lang="vi-VN" sz="7200" dirty="0">
                <a:latin typeface="Calibri" panose="020F0502020204030204" pitchFamily="34" charset="0"/>
              </a:rPr>
              <a:t>Adâncimea de repicat este pentru cele mai multe dintre legume cu 0,5 – 1cm mai mare decât adâncimea la care plantele au stat în semănătură și doar salată, țelină și gulia se repică la aceeași adâncime.</a:t>
            </a:r>
          </a:p>
          <a:p>
            <a:r>
              <a:rPr lang="vi-VN" sz="7200" dirty="0">
                <a:latin typeface="Calibri" panose="020F0502020204030204" pitchFamily="34" charset="0"/>
              </a:rPr>
              <a:t>Răsadul se udă din abundență în prealabil, pentru a putea fi scos mai ușor din semănătură. Plantele se sortează și se păstrează doar exemplarele viguroase și sănătoase.</a:t>
            </a:r>
          </a:p>
          <a:p>
            <a:endParaRPr lang="ro-RO"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648200"/>
            <a:ext cx="3169920" cy="178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005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ro-RO" sz="2800" b="1" dirty="0"/>
              <a:t>2. D</a:t>
            </a:r>
            <a:r>
              <a:rPr lang="it-IT" sz="2800" b="1" dirty="0"/>
              <a:t>irijatul factorilor de mediu</a:t>
            </a:r>
            <a:r>
              <a:rPr lang="ro-RO" sz="2800" b="1" dirty="0"/>
              <a:t/>
            </a:r>
            <a:br>
              <a:rPr lang="ro-RO" sz="2800" b="1" dirty="0"/>
            </a:br>
            <a:endParaRPr lang="ro-RO" sz="2800" b="1" dirty="0"/>
          </a:p>
        </p:txBody>
      </p:sp>
      <p:sp>
        <p:nvSpPr>
          <p:cNvPr id="3" name="Content Placeholder 2"/>
          <p:cNvSpPr>
            <a:spLocks noGrp="1"/>
          </p:cNvSpPr>
          <p:nvPr>
            <p:ph idx="1"/>
          </p:nvPr>
        </p:nvSpPr>
        <p:spPr>
          <a:xfrm>
            <a:off x="457200" y="990600"/>
            <a:ext cx="8229600" cy="5638800"/>
          </a:xfrm>
        </p:spPr>
        <p:txBody>
          <a:bodyPr>
            <a:noAutofit/>
          </a:bodyPr>
          <a:lstStyle/>
          <a:p>
            <a:pPr marL="0" indent="0">
              <a:buNone/>
            </a:pPr>
            <a:endParaRPr lang="ro-RO" sz="1600" b="1" dirty="0" smtClean="0"/>
          </a:p>
          <a:p>
            <a:endParaRPr lang="ro-RO" sz="1600" b="1" dirty="0" smtClean="0"/>
          </a:p>
          <a:p>
            <a:endParaRPr lang="ro-RO" sz="1600" b="1" dirty="0"/>
          </a:p>
          <a:p>
            <a:r>
              <a:rPr lang="vi-VN" sz="2000" b="1" dirty="0">
                <a:latin typeface="Calibri" panose="020F0502020204030204" pitchFamily="34" charset="0"/>
              </a:rPr>
              <a:t>Temperatura și umiditatea</a:t>
            </a:r>
            <a:br>
              <a:rPr lang="vi-VN" sz="2000" b="1" dirty="0">
                <a:latin typeface="Calibri" panose="020F0502020204030204" pitchFamily="34" charset="0"/>
              </a:rPr>
            </a:br>
            <a:endParaRPr lang="vi-VN" sz="2000" b="1" dirty="0">
              <a:latin typeface="Calibri" panose="020F0502020204030204" pitchFamily="34" charset="0"/>
            </a:endParaRPr>
          </a:p>
          <a:p>
            <a:r>
              <a:rPr lang="vi-VN" sz="2000" dirty="0">
                <a:latin typeface="Calibri" panose="020F0502020204030204" pitchFamily="34" charset="0"/>
              </a:rPr>
              <a:t>Temperatura și umiditatea necesare pentru dezvoltarea plantelor depind de fiecare cultură în parte. Spre exemplu, pentru tomate, temperatura de la semănat la răsărire ar trebui să fie cuprinsă între 23 și 25 de grade Celsius, temperatura după săptămâna I după răsărit ar trebui să fie cuprinsă între 12 și 14 grade Celsius, iar cea de la repicat până la călire de 14-16 grade Celsius. În ceea ce privește umiditatea, la tomate valoarea ideală este de 50-60%.</a:t>
            </a:r>
          </a:p>
          <a:p>
            <a:r>
              <a:rPr lang="vi-VN" sz="2000" dirty="0">
                <a:latin typeface="Calibri" panose="020F0502020204030204" pitchFamily="34" charset="0"/>
              </a:rPr>
              <a:t>Ca regulă generală, temperatura trebuie să fie mai ridicată în perioada dintre semănat și răsărit, iar umiditatea trebuie să fie mai mare la legumele cu un conținut ridicat de apă - castraveți de exemplu, care au nevoie de o umiditate de 80-90</a:t>
            </a:r>
            <a:r>
              <a:rPr lang="vi-VN" sz="2000" dirty="0" smtClean="0">
                <a:latin typeface="Calibri" panose="020F0502020204030204" pitchFamily="34" charset="0"/>
              </a:rPr>
              <a:t>%.</a:t>
            </a:r>
            <a:endParaRPr lang="vi-VN" sz="2000" dirty="0">
              <a:latin typeface="Calibri" panose="020F0502020204030204"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609600"/>
            <a:ext cx="244928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99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ro-RO" sz="2800" b="1" dirty="0"/>
              <a:t>2. D</a:t>
            </a:r>
            <a:r>
              <a:rPr lang="it-IT" sz="2800" b="1" dirty="0"/>
              <a:t>irijatul factorilor de mediu</a:t>
            </a:r>
            <a:r>
              <a:rPr lang="ro-RO" sz="2800" b="1" dirty="0"/>
              <a:t/>
            </a:r>
            <a:br>
              <a:rPr lang="ro-RO" sz="2800" b="1" dirty="0"/>
            </a:br>
            <a:endParaRPr lang="ro-RO" sz="2800" b="1" dirty="0"/>
          </a:p>
        </p:txBody>
      </p:sp>
      <p:sp>
        <p:nvSpPr>
          <p:cNvPr id="3" name="Content Placeholder 2"/>
          <p:cNvSpPr>
            <a:spLocks noGrp="1"/>
          </p:cNvSpPr>
          <p:nvPr>
            <p:ph idx="1"/>
          </p:nvPr>
        </p:nvSpPr>
        <p:spPr>
          <a:xfrm>
            <a:off x="457200" y="990600"/>
            <a:ext cx="8229600" cy="5638800"/>
          </a:xfrm>
        </p:spPr>
        <p:txBody>
          <a:bodyPr>
            <a:noAutofit/>
          </a:bodyPr>
          <a:lstStyle/>
          <a:p>
            <a:pPr marL="0" indent="0">
              <a:buNone/>
            </a:pPr>
            <a:endParaRPr lang="ro-RO" sz="1600" b="1" dirty="0" smtClean="0"/>
          </a:p>
          <a:p>
            <a:endParaRPr lang="ro-RO" sz="1600" dirty="0"/>
          </a:p>
          <a:p>
            <a:r>
              <a:rPr lang="vi-VN" sz="2000" dirty="0" smtClean="0">
                <a:latin typeface="Calibri" panose="020F0502020204030204" pitchFamily="34" charset="0"/>
              </a:rPr>
              <a:t>Pentru </a:t>
            </a:r>
            <a:r>
              <a:rPr lang="vi-VN" sz="2000" dirty="0">
                <a:latin typeface="Calibri" panose="020F0502020204030204" pitchFamily="34" charset="0"/>
              </a:rPr>
              <a:t>udat se folosește apă curată la temperatura pământului (18 – 20 grade C). Cantitatea de apă folosită pentru udare depinde de caracteristicile amestecului de pământ și de vârsta răsadului.</a:t>
            </a:r>
          </a:p>
          <a:p>
            <a:r>
              <a:rPr lang="vi-VN" sz="2000" dirty="0">
                <a:latin typeface="Calibri" panose="020F0502020204030204" pitchFamily="34" charset="0"/>
              </a:rPr>
              <a:t>În prima faza de creștere este nevoie de o cantitate mai mică de apă: este suficientă o udare o dată sau de două ori pe săptămână cu cantități de apă cuprinse între 2 și 5 l/m2. Udatul se face în orele mai călduroase ale zilei. Mai târziu, cerințele lor față de apă sunt mai ridicate și este nevoie de cantități mai mari de apă 8 – 10 l/m2 și de udări mai frecvente.</a:t>
            </a:r>
          </a:p>
          <a:p>
            <a:r>
              <a:rPr lang="vi-VN" sz="2000" dirty="0"/>
              <a:t/>
            </a:r>
            <a:br>
              <a:rPr lang="vi-VN" sz="2000" dirty="0"/>
            </a:br>
            <a:endParaRPr lang="ro-RO"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768" y="4495800"/>
            <a:ext cx="2362200" cy="157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144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3. P</a:t>
            </a:r>
            <a:r>
              <a:rPr lang="it-IT" sz="2800" b="1" dirty="0" smtClean="0"/>
              <a:t>livitul </a:t>
            </a:r>
            <a:r>
              <a:rPr lang="it-IT" sz="2800" b="1" dirty="0"/>
              <a:t>buruienilor</a:t>
            </a:r>
            <a:endParaRPr lang="ro-RO" sz="2800" b="1" dirty="0"/>
          </a:p>
        </p:txBody>
      </p:sp>
      <p:sp>
        <p:nvSpPr>
          <p:cNvPr id="3" name="Content Placeholder 2"/>
          <p:cNvSpPr>
            <a:spLocks noGrp="1"/>
          </p:cNvSpPr>
          <p:nvPr>
            <p:ph idx="1"/>
          </p:nvPr>
        </p:nvSpPr>
        <p:spPr/>
        <p:txBody>
          <a:bodyPr>
            <a:normAutofit/>
          </a:bodyPr>
          <a:lstStyle/>
          <a:p>
            <a:r>
              <a:rPr lang="ro-RO" sz="2000" dirty="0"/>
              <a:t>Plivitul se executa dupa o udare, pentru a permite smul­gerea buruienilor fara a deranja rasadurile. Raritul se efectueaza pentru a asigura mai multa lumina plantelor si a evita etiolarea acestora. Rasadurile pentru culturile in solarii se raresc la 10/10 cm tomatele pentru sere se lasa 30 fire/m , ardeii, vinetele si castravetii pentru sere 25 fire/m.</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720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638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300</TotalTime>
  <Words>843</Words>
  <Application>Microsoft Office PowerPoint</Application>
  <PresentationFormat>On-screen Show (4:3)</PresentationFormat>
  <Paragraphs>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   MODUL – Tehnologia de cultivare a speciilor legumicole  </vt:lpstr>
      <vt:lpstr>PowerPoint Presentation</vt:lpstr>
      <vt:lpstr>PowerPoint Presentation</vt:lpstr>
      <vt:lpstr>  1. Repicatul răsadurilor  </vt:lpstr>
      <vt:lpstr>PowerPoint Presentation</vt:lpstr>
      <vt:lpstr>PowerPoint Presentation</vt:lpstr>
      <vt:lpstr>2. Dirijatul factorilor de mediu </vt:lpstr>
      <vt:lpstr>2. Dirijatul factorilor de mediu </vt:lpstr>
      <vt:lpstr>3. Plivitul buruienilor</vt:lpstr>
      <vt:lpstr>5.Tratamente fitosanitare</vt:lpstr>
      <vt:lpstr>     6. Fertilizarea răsadurilor  </vt:lpstr>
      <vt:lpstr>7. Călitul răsadurilor </vt:lpstr>
      <vt:lpstr>Plantarea răsadurilor de legume</vt:lpstr>
      <vt:lpstr>PowerPoint Presentation</vt:lpstr>
      <vt:lpstr>PowerPoint Presentation</vt:lpstr>
      <vt:lpstr>PowerPoint Presentation</vt:lpstr>
      <vt:lpstr>Rebus – pentru fixarea cunoștințelor – platformaLearningApps.org </vt:lpstr>
      <vt:lpstr>Rezolvare Rebus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dc:creator>
  <cp:lastModifiedBy>Mariana</cp:lastModifiedBy>
  <cp:revision>30</cp:revision>
  <dcterms:created xsi:type="dcterms:W3CDTF">2006-08-16T00:00:00Z</dcterms:created>
  <dcterms:modified xsi:type="dcterms:W3CDTF">2020-07-29T20:32:53Z</dcterms:modified>
</cp:coreProperties>
</file>